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74" r:id="rId19"/>
    <p:sldId id="277" r:id="rId20"/>
    <p:sldId id="278" r:id="rId21"/>
    <p:sldId id="273" r:id="rId22"/>
    <p:sldId id="275" r:id="rId23"/>
    <p:sldId id="276" r:id="rId24"/>
    <p:sldId id="303" r:id="rId25"/>
    <p:sldId id="280" r:id="rId26"/>
    <p:sldId id="300" r:id="rId27"/>
    <p:sldId id="301" r:id="rId28"/>
    <p:sldId id="302" r:id="rId29"/>
    <p:sldId id="279" r:id="rId30"/>
    <p:sldId id="281" r:id="rId31"/>
    <p:sldId id="282" r:id="rId32"/>
    <p:sldId id="283" r:id="rId33"/>
    <p:sldId id="299" r:id="rId34"/>
    <p:sldId id="284" r:id="rId35"/>
    <p:sldId id="28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0000"/>
    <a:srgbClr val="FFCC00"/>
    <a:srgbClr val="B49D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22D251-A981-499B-8D56-935B81516CF6}" type="datetimeFigureOut">
              <a:rPr lang="en-US" smtClean="0"/>
              <a:t>3/10/2025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B9ED74-C1C5-4632-BABB-E7F8AA7FD963}" type="slidenum">
              <a:rPr lang="en-US" smtClean="0"/>
              <a:t>‹#›</a:t>
            </a:fld>
            <a:endParaRPr lang="en-US"/>
          </a:p>
        </p:txBody>
      </p:sp>
    </p:spTree>
    <p:extLst>
      <p:ext uri="{BB962C8B-B14F-4D97-AF65-F5344CB8AC3E}">
        <p14:creationId xmlns:p14="http://schemas.microsoft.com/office/powerpoint/2010/main" val="1637059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B9ED74-C1C5-4632-BABB-E7F8AA7FD963}" type="slidenum">
              <a:rPr lang="en-US" smtClean="0"/>
              <a:t>18</a:t>
            </a:fld>
            <a:endParaRPr lang="en-US"/>
          </a:p>
        </p:txBody>
      </p:sp>
    </p:spTree>
    <p:extLst>
      <p:ext uri="{BB962C8B-B14F-4D97-AF65-F5344CB8AC3E}">
        <p14:creationId xmlns:p14="http://schemas.microsoft.com/office/powerpoint/2010/main" val="1620939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0FB9-BAAD-1930-2DA2-D7E205ACFA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9E8CC0-04C4-7996-EA3A-9B5B1D6E99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7083F8-5F18-3243-4C1B-1A753926C425}"/>
              </a:ext>
            </a:extLst>
          </p:cNvPr>
          <p:cNvSpPr>
            <a:spLocks noGrp="1"/>
          </p:cNvSpPr>
          <p:nvPr>
            <p:ph type="dt" sz="half" idx="10"/>
          </p:nvPr>
        </p:nvSpPr>
        <p:spPr/>
        <p:txBody>
          <a:bodyPr/>
          <a:lstStyle/>
          <a:p>
            <a:fld id="{B685FF26-B16D-4166-85F7-100661C8F4B7}" type="datetimeFigureOut">
              <a:rPr lang="en-US" smtClean="0"/>
              <a:t>3/10/2025</a:t>
            </a:fld>
            <a:endParaRPr lang="en-US"/>
          </a:p>
        </p:txBody>
      </p:sp>
      <p:sp>
        <p:nvSpPr>
          <p:cNvPr id="5" name="Footer Placeholder 4">
            <a:extLst>
              <a:ext uri="{FF2B5EF4-FFF2-40B4-BE49-F238E27FC236}">
                <a16:creationId xmlns:a16="http://schemas.microsoft.com/office/drawing/2014/main" id="{72FB016F-0467-C90C-EC48-A8E585C57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51522-0F68-1450-2C5F-E79697804496}"/>
              </a:ext>
            </a:extLst>
          </p:cNvPr>
          <p:cNvSpPr>
            <a:spLocks noGrp="1"/>
          </p:cNvSpPr>
          <p:nvPr>
            <p:ph type="sldNum" sz="quarter" idx="12"/>
          </p:nvPr>
        </p:nvSpPr>
        <p:spPr/>
        <p:txBody>
          <a:bodyPr/>
          <a:lstStyle/>
          <a:p>
            <a:fld id="{AD1E902B-ACA0-4966-B863-C0B10AA35617}" type="slidenum">
              <a:rPr lang="en-US" smtClean="0"/>
              <a:t>‹#›</a:t>
            </a:fld>
            <a:endParaRPr lang="en-US"/>
          </a:p>
        </p:txBody>
      </p:sp>
    </p:spTree>
    <p:extLst>
      <p:ext uri="{BB962C8B-B14F-4D97-AF65-F5344CB8AC3E}">
        <p14:creationId xmlns:p14="http://schemas.microsoft.com/office/powerpoint/2010/main" val="1584060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B0E0-66FA-5E7D-71BA-D0927DE4FB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7E22D5-B611-79EC-F36C-1363BCAAA5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AB946-DB20-9160-9E9E-B45026B2A0BA}"/>
              </a:ext>
            </a:extLst>
          </p:cNvPr>
          <p:cNvSpPr>
            <a:spLocks noGrp="1"/>
          </p:cNvSpPr>
          <p:nvPr>
            <p:ph type="dt" sz="half" idx="10"/>
          </p:nvPr>
        </p:nvSpPr>
        <p:spPr/>
        <p:txBody>
          <a:bodyPr/>
          <a:lstStyle/>
          <a:p>
            <a:fld id="{B685FF26-B16D-4166-85F7-100661C8F4B7}" type="datetimeFigureOut">
              <a:rPr lang="en-US" smtClean="0"/>
              <a:t>3/10/2025</a:t>
            </a:fld>
            <a:endParaRPr lang="en-US"/>
          </a:p>
        </p:txBody>
      </p:sp>
      <p:sp>
        <p:nvSpPr>
          <p:cNvPr id="5" name="Footer Placeholder 4">
            <a:extLst>
              <a:ext uri="{FF2B5EF4-FFF2-40B4-BE49-F238E27FC236}">
                <a16:creationId xmlns:a16="http://schemas.microsoft.com/office/drawing/2014/main" id="{2A2EC540-E9E1-5713-D49A-2957BDBDB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D3AC8D-0C0E-92E8-A735-D8A2C82D024D}"/>
              </a:ext>
            </a:extLst>
          </p:cNvPr>
          <p:cNvSpPr>
            <a:spLocks noGrp="1"/>
          </p:cNvSpPr>
          <p:nvPr>
            <p:ph type="sldNum" sz="quarter" idx="12"/>
          </p:nvPr>
        </p:nvSpPr>
        <p:spPr/>
        <p:txBody>
          <a:bodyPr/>
          <a:lstStyle/>
          <a:p>
            <a:fld id="{AD1E902B-ACA0-4966-B863-C0B10AA35617}" type="slidenum">
              <a:rPr lang="en-US" smtClean="0"/>
              <a:t>‹#›</a:t>
            </a:fld>
            <a:endParaRPr lang="en-US"/>
          </a:p>
        </p:txBody>
      </p:sp>
    </p:spTree>
    <p:extLst>
      <p:ext uri="{BB962C8B-B14F-4D97-AF65-F5344CB8AC3E}">
        <p14:creationId xmlns:p14="http://schemas.microsoft.com/office/powerpoint/2010/main" val="3614446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5899D0-F982-5321-F673-913ABA53B4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E992F5-3520-D538-C27B-F332660FC6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232BC3-175C-F647-2056-1438386B9857}"/>
              </a:ext>
            </a:extLst>
          </p:cNvPr>
          <p:cNvSpPr>
            <a:spLocks noGrp="1"/>
          </p:cNvSpPr>
          <p:nvPr>
            <p:ph type="dt" sz="half" idx="10"/>
          </p:nvPr>
        </p:nvSpPr>
        <p:spPr/>
        <p:txBody>
          <a:bodyPr/>
          <a:lstStyle/>
          <a:p>
            <a:fld id="{B685FF26-B16D-4166-85F7-100661C8F4B7}" type="datetimeFigureOut">
              <a:rPr lang="en-US" smtClean="0"/>
              <a:t>3/10/2025</a:t>
            </a:fld>
            <a:endParaRPr lang="en-US"/>
          </a:p>
        </p:txBody>
      </p:sp>
      <p:sp>
        <p:nvSpPr>
          <p:cNvPr id="5" name="Footer Placeholder 4">
            <a:extLst>
              <a:ext uri="{FF2B5EF4-FFF2-40B4-BE49-F238E27FC236}">
                <a16:creationId xmlns:a16="http://schemas.microsoft.com/office/drawing/2014/main" id="{AE90BC54-6529-68E0-E329-D800B64380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2650AA-51BC-0446-18A6-BA9D983AF26F}"/>
              </a:ext>
            </a:extLst>
          </p:cNvPr>
          <p:cNvSpPr>
            <a:spLocks noGrp="1"/>
          </p:cNvSpPr>
          <p:nvPr>
            <p:ph type="sldNum" sz="quarter" idx="12"/>
          </p:nvPr>
        </p:nvSpPr>
        <p:spPr/>
        <p:txBody>
          <a:bodyPr/>
          <a:lstStyle/>
          <a:p>
            <a:fld id="{AD1E902B-ACA0-4966-B863-C0B10AA35617}" type="slidenum">
              <a:rPr lang="en-US" smtClean="0"/>
              <a:t>‹#›</a:t>
            </a:fld>
            <a:endParaRPr lang="en-US"/>
          </a:p>
        </p:txBody>
      </p:sp>
    </p:spTree>
    <p:extLst>
      <p:ext uri="{BB962C8B-B14F-4D97-AF65-F5344CB8AC3E}">
        <p14:creationId xmlns:p14="http://schemas.microsoft.com/office/powerpoint/2010/main" val="803481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055FD-F987-7AA5-2D31-B27F6068357B}"/>
              </a:ext>
            </a:extLst>
          </p:cNvPr>
          <p:cNvSpPr>
            <a:spLocks noGrp="1"/>
          </p:cNvSpPr>
          <p:nvPr>
            <p:ph type="title"/>
          </p:nvPr>
        </p:nvSpPr>
        <p:spPr>
          <a:xfrm>
            <a:off x="831850" y="1709739"/>
            <a:ext cx="10515600" cy="1719262"/>
          </a:xfrm>
        </p:spPr>
        <p:txBody>
          <a:bodyPr anchor="b"/>
          <a:lstStyle>
            <a:lvl1pPr>
              <a:defRPr sz="6000"/>
            </a:lvl1pPr>
          </a:lstStyle>
          <a:p>
            <a:r>
              <a:rPr lang="en-US"/>
              <a:t>Click to edit Master title style</a:t>
            </a:r>
          </a:p>
        </p:txBody>
      </p:sp>
      <p:sp>
        <p:nvSpPr>
          <p:cNvPr id="6" name="Slide Number Placeholder 5">
            <a:extLst>
              <a:ext uri="{FF2B5EF4-FFF2-40B4-BE49-F238E27FC236}">
                <a16:creationId xmlns:a16="http://schemas.microsoft.com/office/drawing/2014/main" id="{508C4BF1-1DCF-AF09-2B3B-331AAE665A16}"/>
              </a:ext>
            </a:extLst>
          </p:cNvPr>
          <p:cNvSpPr>
            <a:spLocks noGrp="1"/>
          </p:cNvSpPr>
          <p:nvPr>
            <p:ph type="sldNum" sz="quarter" idx="12"/>
          </p:nvPr>
        </p:nvSpPr>
        <p:spPr>
          <a:xfrm>
            <a:off x="3937000" y="6310168"/>
            <a:ext cx="2743200" cy="365125"/>
          </a:xfrm>
        </p:spPr>
        <p:txBody>
          <a:bodyPr/>
          <a:lstStyle>
            <a:lvl1pPr algn="ctr">
              <a:defRPr>
                <a:solidFill>
                  <a:schemeClr val="bg1"/>
                </a:solidFill>
              </a:defRPr>
            </a:lvl1pPr>
          </a:lstStyle>
          <a:p>
            <a:endParaRPr lang="en-US"/>
          </a:p>
        </p:txBody>
      </p:sp>
      <p:pic>
        <p:nvPicPr>
          <p:cNvPr id="7" name="Picture 2" descr="Rowan University | Glassboro NJ">
            <a:extLst>
              <a:ext uri="{FF2B5EF4-FFF2-40B4-BE49-F238E27FC236}">
                <a16:creationId xmlns:a16="http://schemas.microsoft.com/office/drawing/2014/main" id="{0E8B99BB-E32D-95C1-1D06-0A520ECB6DA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1849" y="4750496"/>
            <a:ext cx="1188485" cy="118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780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86CB4-9854-B6F3-422F-10EDB1192E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853005-8E18-5DB0-EC70-FBFCE6D738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D68F5-98AD-E21C-88C5-E069E650F0A7}"/>
              </a:ext>
            </a:extLst>
          </p:cNvPr>
          <p:cNvSpPr>
            <a:spLocks noGrp="1"/>
          </p:cNvSpPr>
          <p:nvPr>
            <p:ph type="dt" sz="half" idx="10"/>
          </p:nvPr>
        </p:nvSpPr>
        <p:spPr/>
        <p:txBody>
          <a:bodyPr/>
          <a:lstStyle/>
          <a:p>
            <a:fld id="{B685FF26-B16D-4166-85F7-100661C8F4B7}" type="datetimeFigureOut">
              <a:rPr lang="en-US" smtClean="0"/>
              <a:t>3/10/2025</a:t>
            </a:fld>
            <a:endParaRPr lang="en-US"/>
          </a:p>
        </p:txBody>
      </p:sp>
      <p:sp>
        <p:nvSpPr>
          <p:cNvPr id="5" name="Footer Placeholder 4">
            <a:extLst>
              <a:ext uri="{FF2B5EF4-FFF2-40B4-BE49-F238E27FC236}">
                <a16:creationId xmlns:a16="http://schemas.microsoft.com/office/drawing/2014/main" id="{0FE22D73-C7B6-EBB6-BAE3-0A6A91FA2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67B-82D9-7762-58A4-24E3E6859A85}"/>
              </a:ext>
            </a:extLst>
          </p:cNvPr>
          <p:cNvSpPr>
            <a:spLocks noGrp="1"/>
          </p:cNvSpPr>
          <p:nvPr>
            <p:ph type="sldNum" sz="quarter" idx="12"/>
          </p:nvPr>
        </p:nvSpPr>
        <p:spPr/>
        <p:txBody>
          <a:bodyPr/>
          <a:lstStyle/>
          <a:p>
            <a:fld id="{AD1E902B-ACA0-4966-B863-C0B10AA35617}" type="slidenum">
              <a:rPr lang="en-US" smtClean="0"/>
              <a:t>‹#›</a:t>
            </a:fld>
            <a:endParaRPr lang="en-US"/>
          </a:p>
        </p:txBody>
      </p:sp>
    </p:spTree>
    <p:extLst>
      <p:ext uri="{BB962C8B-B14F-4D97-AF65-F5344CB8AC3E}">
        <p14:creationId xmlns:p14="http://schemas.microsoft.com/office/powerpoint/2010/main" val="4122967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C7DEB-84F0-791D-DA82-6384B1370A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AAC7F7-8F7F-8F9F-349A-946E0ABAE1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D67986-3A83-35F8-241A-C54DE4061270}"/>
              </a:ext>
            </a:extLst>
          </p:cNvPr>
          <p:cNvSpPr>
            <a:spLocks noGrp="1"/>
          </p:cNvSpPr>
          <p:nvPr>
            <p:ph type="dt" sz="half" idx="10"/>
          </p:nvPr>
        </p:nvSpPr>
        <p:spPr/>
        <p:txBody>
          <a:bodyPr/>
          <a:lstStyle/>
          <a:p>
            <a:fld id="{B685FF26-B16D-4166-85F7-100661C8F4B7}" type="datetimeFigureOut">
              <a:rPr lang="en-US" smtClean="0"/>
              <a:t>3/10/2025</a:t>
            </a:fld>
            <a:endParaRPr lang="en-US"/>
          </a:p>
        </p:txBody>
      </p:sp>
      <p:sp>
        <p:nvSpPr>
          <p:cNvPr id="5" name="Footer Placeholder 4">
            <a:extLst>
              <a:ext uri="{FF2B5EF4-FFF2-40B4-BE49-F238E27FC236}">
                <a16:creationId xmlns:a16="http://schemas.microsoft.com/office/drawing/2014/main" id="{7D227146-66E7-4A3C-DB2A-FF2082355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AAB74-AF81-2B55-A251-FD8F9EB98E21}"/>
              </a:ext>
            </a:extLst>
          </p:cNvPr>
          <p:cNvSpPr>
            <a:spLocks noGrp="1"/>
          </p:cNvSpPr>
          <p:nvPr>
            <p:ph type="sldNum" sz="quarter" idx="12"/>
          </p:nvPr>
        </p:nvSpPr>
        <p:spPr/>
        <p:txBody>
          <a:bodyPr/>
          <a:lstStyle/>
          <a:p>
            <a:fld id="{AD1E902B-ACA0-4966-B863-C0B10AA35617}" type="slidenum">
              <a:rPr lang="en-US" smtClean="0"/>
              <a:t>‹#›</a:t>
            </a:fld>
            <a:endParaRPr lang="en-US"/>
          </a:p>
        </p:txBody>
      </p:sp>
    </p:spTree>
    <p:extLst>
      <p:ext uri="{BB962C8B-B14F-4D97-AF65-F5344CB8AC3E}">
        <p14:creationId xmlns:p14="http://schemas.microsoft.com/office/powerpoint/2010/main" val="4145693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6A46-3F96-55A3-2589-4D1D9C7BE1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1A3B7A-72EB-CC90-57AE-EFA0D03B18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A82666-1533-55E5-3DE2-F7E8FA679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8E4390-D3FE-DDE7-BF43-8856AD0B3FB5}"/>
              </a:ext>
            </a:extLst>
          </p:cNvPr>
          <p:cNvSpPr>
            <a:spLocks noGrp="1"/>
          </p:cNvSpPr>
          <p:nvPr>
            <p:ph type="dt" sz="half" idx="10"/>
          </p:nvPr>
        </p:nvSpPr>
        <p:spPr/>
        <p:txBody>
          <a:bodyPr/>
          <a:lstStyle/>
          <a:p>
            <a:fld id="{B685FF26-B16D-4166-85F7-100661C8F4B7}" type="datetimeFigureOut">
              <a:rPr lang="en-US" smtClean="0"/>
              <a:t>3/10/2025</a:t>
            </a:fld>
            <a:endParaRPr lang="en-US"/>
          </a:p>
        </p:txBody>
      </p:sp>
      <p:sp>
        <p:nvSpPr>
          <p:cNvPr id="6" name="Footer Placeholder 5">
            <a:extLst>
              <a:ext uri="{FF2B5EF4-FFF2-40B4-BE49-F238E27FC236}">
                <a16:creationId xmlns:a16="http://schemas.microsoft.com/office/drawing/2014/main" id="{7EBA900D-202A-F6F6-7652-9EB578935F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EADB7C-11B1-5CE3-08E4-12C6D02A52E4}"/>
              </a:ext>
            </a:extLst>
          </p:cNvPr>
          <p:cNvSpPr>
            <a:spLocks noGrp="1"/>
          </p:cNvSpPr>
          <p:nvPr>
            <p:ph type="sldNum" sz="quarter" idx="12"/>
          </p:nvPr>
        </p:nvSpPr>
        <p:spPr/>
        <p:txBody>
          <a:bodyPr/>
          <a:lstStyle/>
          <a:p>
            <a:fld id="{AD1E902B-ACA0-4966-B863-C0B10AA35617}" type="slidenum">
              <a:rPr lang="en-US" smtClean="0"/>
              <a:t>‹#›</a:t>
            </a:fld>
            <a:endParaRPr lang="en-US"/>
          </a:p>
        </p:txBody>
      </p:sp>
    </p:spTree>
    <p:extLst>
      <p:ext uri="{BB962C8B-B14F-4D97-AF65-F5344CB8AC3E}">
        <p14:creationId xmlns:p14="http://schemas.microsoft.com/office/powerpoint/2010/main" val="1808667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E05EA-3B66-06CA-F3E3-C1341EB475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A80A9F-255A-8574-C4EA-FFB56741CA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6413C8-AE87-24E0-5BAB-5217D60BAF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3C9469-AE07-3162-3932-19A7040569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244F05-5B28-E13C-F47C-60F550A46F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A3BFE9-4FF5-DB98-6E14-3967E663A4B4}"/>
              </a:ext>
            </a:extLst>
          </p:cNvPr>
          <p:cNvSpPr>
            <a:spLocks noGrp="1"/>
          </p:cNvSpPr>
          <p:nvPr>
            <p:ph type="dt" sz="half" idx="10"/>
          </p:nvPr>
        </p:nvSpPr>
        <p:spPr/>
        <p:txBody>
          <a:bodyPr/>
          <a:lstStyle/>
          <a:p>
            <a:fld id="{B685FF26-B16D-4166-85F7-100661C8F4B7}" type="datetimeFigureOut">
              <a:rPr lang="en-US" smtClean="0"/>
              <a:t>3/10/2025</a:t>
            </a:fld>
            <a:endParaRPr lang="en-US"/>
          </a:p>
        </p:txBody>
      </p:sp>
      <p:sp>
        <p:nvSpPr>
          <p:cNvPr id="8" name="Footer Placeholder 7">
            <a:extLst>
              <a:ext uri="{FF2B5EF4-FFF2-40B4-BE49-F238E27FC236}">
                <a16:creationId xmlns:a16="http://schemas.microsoft.com/office/drawing/2014/main" id="{67EA5CDB-67EF-9B98-F783-070BC11469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15FB-F911-8555-560D-7E5F2FA18A17}"/>
              </a:ext>
            </a:extLst>
          </p:cNvPr>
          <p:cNvSpPr>
            <a:spLocks noGrp="1"/>
          </p:cNvSpPr>
          <p:nvPr>
            <p:ph type="sldNum" sz="quarter" idx="12"/>
          </p:nvPr>
        </p:nvSpPr>
        <p:spPr/>
        <p:txBody>
          <a:bodyPr/>
          <a:lstStyle/>
          <a:p>
            <a:fld id="{AD1E902B-ACA0-4966-B863-C0B10AA35617}" type="slidenum">
              <a:rPr lang="en-US" smtClean="0"/>
              <a:t>‹#›</a:t>
            </a:fld>
            <a:endParaRPr lang="en-US"/>
          </a:p>
        </p:txBody>
      </p:sp>
    </p:spTree>
    <p:extLst>
      <p:ext uri="{BB962C8B-B14F-4D97-AF65-F5344CB8AC3E}">
        <p14:creationId xmlns:p14="http://schemas.microsoft.com/office/powerpoint/2010/main" val="3928825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64345-A569-28F8-152A-DC66668D7D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BAF2D4-3DCF-FF33-A218-DD6EAA0EBEB6}"/>
              </a:ext>
            </a:extLst>
          </p:cNvPr>
          <p:cNvSpPr>
            <a:spLocks noGrp="1"/>
          </p:cNvSpPr>
          <p:nvPr>
            <p:ph type="dt" sz="half" idx="10"/>
          </p:nvPr>
        </p:nvSpPr>
        <p:spPr/>
        <p:txBody>
          <a:bodyPr/>
          <a:lstStyle/>
          <a:p>
            <a:fld id="{B685FF26-B16D-4166-85F7-100661C8F4B7}" type="datetimeFigureOut">
              <a:rPr lang="en-US" smtClean="0"/>
              <a:t>3/10/2025</a:t>
            </a:fld>
            <a:endParaRPr lang="en-US"/>
          </a:p>
        </p:txBody>
      </p:sp>
      <p:sp>
        <p:nvSpPr>
          <p:cNvPr id="4" name="Footer Placeholder 3">
            <a:extLst>
              <a:ext uri="{FF2B5EF4-FFF2-40B4-BE49-F238E27FC236}">
                <a16:creationId xmlns:a16="http://schemas.microsoft.com/office/drawing/2014/main" id="{773BA198-7AED-27AC-95B3-D2E7F5170E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C7C5B7-DD59-CFDB-FC14-769D7E8A2B64}"/>
              </a:ext>
            </a:extLst>
          </p:cNvPr>
          <p:cNvSpPr>
            <a:spLocks noGrp="1"/>
          </p:cNvSpPr>
          <p:nvPr>
            <p:ph type="sldNum" sz="quarter" idx="12"/>
          </p:nvPr>
        </p:nvSpPr>
        <p:spPr/>
        <p:txBody>
          <a:bodyPr/>
          <a:lstStyle/>
          <a:p>
            <a:fld id="{AD1E902B-ACA0-4966-B863-C0B10AA35617}" type="slidenum">
              <a:rPr lang="en-US" smtClean="0"/>
              <a:t>‹#›</a:t>
            </a:fld>
            <a:endParaRPr lang="en-US"/>
          </a:p>
        </p:txBody>
      </p:sp>
    </p:spTree>
    <p:extLst>
      <p:ext uri="{BB962C8B-B14F-4D97-AF65-F5344CB8AC3E}">
        <p14:creationId xmlns:p14="http://schemas.microsoft.com/office/powerpoint/2010/main" val="1211923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C12188-449C-D043-3E38-E2D08BCE1926}"/>
              </a:ext>
            </a:extLst>
          </p:cNvPr>
          <p:cNvSpPr>
            <a:spLocks noGrp="1"/>
          </p:cNvSpPr>
          <p:nvPr>
            <p:ph type="dt" sz="half" idx="10"/>
          </p:nvPr>
        </p:nvSpPr>
        <p:spPr/>
        <p:txBody>
          <a:bodyPr/>
          <a:lstStyle/>
          <a:p>
            <a:fld id="{B685FF26-B16D-4166-85F7-100661C8F4B7}" type="datetimeFigureOut">
              <a:rPr lang="en-US" smtClean="0"/>
              <a:t>3/10/2025</a:t>
            </a:fld>
            <a:endParaRPr lang="en-US"/>
          </a:p>
        </p:txBody>
      </p:sp>
      <p:sp>
        <p:nvSpPr>
          <p:cNvPr id="3" name="Footer Placeholder 2">
            <a:extLst>
              <a:ext uri="{FF2B5EF4-FFF2-40B4-BE49-F238E27FC236}">
                <a16:creationId xmlns:a16="http://schemas.microsoft.com/office/drawing/2014/main" id="{7586B22E-C588-38C2-6A62-3BA9B3C3F6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4D4DB2-6F74-1D01-798F-CCE8F005A063}"/>
              </a:ext>
            </a:extLst>
          </p:cNvPr>
          <p:cNvSpPr>
            <a:spLocks noGrp="1"/>
          </p:cNvSpPr>
          <p:nvPr>
            <p:ph type="sldNum" sz="quarter" idx="12"/>
          </p:nvPr>
        </p:nvSpPr>
        <p:spPr/>
        <p:txBody>
          <a:bodyPr/>
          <a:lstStyle/>
          <a:p>
            <a:fld id="{AD1E902B-ACA0-4966-B863-C0B10AA35617}" type="slidenum">
              <a:rPr lang="en-US" smtClean="0"/>
              <a:t>‹#›</a:t>
            </a:fld>
            <a:endParaRPr lang="en-US"/>
          </a:p>
        </p:txBody>
      </p:sp>
    </p:spTree>
    <p:extLst>
      <p:ext uri="{BB962C8B-B14F-4D97-AF65-F5344CB8AC3E}">
        <p14:creationId xmlns:p14="http://schemas.microsoft.com/office/powerpoint/2010/main" val="303247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29E2-1DA0-1A48-09FA-69BF40F505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3E40B5-A093-067B-4A54-36CCC7535D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D1F6EB-A13C-2F94-6FEA-F3B4C189A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FA49E1-0298-8ABC-06FC-8ECDEFD94958}"/>
              </a:ext>
            </a:extLst>
          </p:cNvPr>
          <p:cNvSpPr>
            <a:spLocks noGrp="1"/>
          </p:cNvSpPr>
          <p:nvPr>
            <p:ph type="dt" sz="half" idx="10"/>
          </p:nvPr>
        </p:nvSpPr>
        <p:spPr/>
        <p:txBody>
          <a:bodyPr/>
          <a:lstStyle/>
          <a:p>
            <a:fld id="{B685FF26-B16D-4166-85F7-100661C8F4B7}" type="datetimeFigureOut">
              <a:rPr lang="en-US" smtClean="0"/>
              <a:t>3/10/2025</a:t>
            </a:fld>
            <a:endParaRPr lang="en-US"/>
          </a:p>
        </p:txBody>
      </p:sp>
      <p:sp>
        <p:nvSpPr>
          <p:cNvPr id="6" name="Footer Placeholder 5">
            <a:extLst>
              <a:ext uri="{FF2B5EF4-FFF2-40B4-BE49-F238E27FC236}">
                <a16:creationId xmlns:a16="http://schemas.microsoft.com/office/drawing/2014/main" id="{E7141BCD-6A84-1261-510F-DC9989C7FC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AD5854-CA73-9861-7913-79876863D36C}"/>
              </a:ext>
            </a:extLst>
          </p:cNvPr>
          <p:cNvSpPr>
            <a:spLocks noGrp="1"/>
          </p:cNvSpPr>
          <p:nvPr>
            <p:ph type="sldNum" sz="quarter" idx="12"/>
          </p:nvPr>
        </p:nvSpPr>
        <p:spPr/>
        <p:txBody>
          <a:bodyPr/>
          <a:lstStyle/>
          <a:p>
            <a:fld id="{AD1E902B-ACA0-4966-B863-C0B10AA35617}" type="slidenum">
              <a:rPr lang="en-US" smtClean="0"/>
              <a:t>‹#›</a:t>
            </a:fld>
            <a:endParaRPr lang="en-US"/>
          </a:p>
        </p:txBody>
      </p:sp>
    </p:spTree>
    <p:extLst>
      <p:ext uri="{BB962C8B-B14F-4D97-AF65-F5344CB8AC3E}">
        <p14:creationId xmlns:p14="http://schemas.microsoft.com/office/powerpoint/2010/main" val="334769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EFCD-92A2-EB08-D507-4D17E97054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69D5B8-E5BD-ABBB-EAB5-0B39806BE5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387A5C-8232-DE03-ECF6-FFCD30E9BA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A885DA-70F4-1938-C9ED-3B7806A70AF0}"/>
              </a:ext>
            </a:extLst>
          </p:cNvPr>
          <p:cNvSpPr>
            <a:spLocks noGrp="1"/>
          </p:cNvSpPr>
          <p:nvPr>
            <p:ph type="dt" sz="half" idx="10"/>
          </p:nvPr>
        </p:nvSpPr>
        <p:spPr/>
        <p:txBody>
          <a:bodyPr/>
          <a:lstStyle/>
          <a:p>
            <a:fld id="{B685FF26-B16D-4166-85F7-100661C8F4B7}" type="datetimeFigureOut">
              <a:rPr lang="en-US" smtClean="0"/>
              <a:t>3/10/2025</a:t>
            </a:fld>
            <a:endParaRPr lang="en-US"/>
          </a:p>
        </p:txBody>
      </p:sp>
      <p:sp>
        <p:nvSpPr>
          <p:cNvPr id="6" name="Footer Placeholder 5">
            <a:extLst>
              <a:ext uri="{FF2B5EF4-FFF2-40B4-BE49-F238E27FC236}">
                <a16:creationId xmlns:a16="http://schemas.microsoft.com/office/drawing/2014/main" id="{4F8C126C-B76E-09F8-3AB2-5291D6CDAE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577CB-9A70-5A5C-CA04-A5AE43A6C764}"/>
              </a:ext>
            </a:extLst>
          </p:cNvPr>
          <p:cNvSpPr>
            <a:spLocks noGrp="1"/>
          </p:cNvSpPr>
          <p:nvPr>
            <p:ph type="sldNum" sz="quarter" idx="12"/>
          </p:nvPr>
        </p:nvSpPr>
        <p:spPr/>
        <p:txBody>
          <a:bodyPr/>
          <a:lstStyle/>
          <a:p>
            <a:fld id="{AD1E902B-ACA0-4966-B863-C0B10AA35617}" type="slidenum">
              <a:rPr lang="en-US" smtClean="0"/>
              <a:t>‹#›</a:t>
            </a:fld>
            <a:endParaRPr lang="en-US"/>
          </a:p>
        </p:txBody>
      </p:sp>
    </p:spTree>
    <p:extLst>
      <p:ext uri="{BB962C8B-B14F-4D97-AF65-F5344CB8AC3E}">
        <p14:creationId xmlns:p14="http://schemas.microsoft.com/office/powerpoint/2010/main" val="1479406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0622F4-3B63-1285-34E1-E78022065E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912E24-7917-DE52-A3CE-B3DBEEC47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9B8641-82B3-DDC4-10A7-A607045462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85FF26-B16D-4166-85F7-100661C8F4B7}" type="datetimeFigureOut">
              <a:rPr lang="en-US" smtClean="0"/>
              <a:t>3/10/2025</a:t>
            </a:fld>
            <a:endParaRPr lang="en-US"/>
          </a:p>
        </p:txBody>
      </p:sp>
      <p:sp>
        <p:nvSpPr>
          <p:cNvPr id="5" name="Footer Placeholder 4">
            <a:extLst>
              <a:ext uri="{FF2B5EF4-FFF2-40B4-BE49-F238E27FC236}">
                <a16:creationId xmlns:a16="http://schemas.microsoft.com/office/drawing/2014/main" id="{1DBA9F0A-4D6B-ED5D-C5AE-541FD4E85A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4325A17-F101-FF2A-C391-6131EEDD21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1E902B-ACA0-4966-B863-C0B10AA35617}" type="slidenum">
              <a:rPr lang="en-US" smtClean="0"/>
              <a:t>‹#›</a:t>
            </a:fld>
            <a:endParaRPr lang="en-US"/>
          </a:p>
        </p:txBody>
      </p:sp>
    </p:spTree>
    <p:extLst>
      <p:ext uri="{BB962C8B-B14F-4D97-AF65-F5344CB8AC3E}">
        <p14:creationId xmlns:p14="http://schemas.microsoft.com/office/powerpoint/2010/main" val="2639969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4.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jpe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jpe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6.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hyperlink" Target="mailto:bensid28@students.rowan.edu" TargetMode="External"/><Relationship Id="rId2" Type="http://schemas.openxmlformats.org/officeDocument/2006/relationships/hyperlink" Target="mailto:kontsos@rowan.edu"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9C6054-E433-3EC3-49CE-6B44CCFE6FC3}"/>
              </a:ext>
            </a:extLst>
          </p:cNvPr>
          <p:cNvSpPr>
            <a:spLocks noGrp="1"/>
          </p:cNvSpPr>
          <p:nvPr>
            <p:ph type="ctrTitle"/>
          </p:nvPr>
        </p:nvSpPr>
        <p:spPr>
          <a:xfrm>
            <a:off x="2771642" y="1378732"/>
            <a:ext cx="9420358" cy="1655762"/>
          </a:xfrm>
          <a:solidFill>
            <a:srgbClr val="5C0000"/>
          </a:solidFill>
        </p:spPr>
        <p:txBody>
          <a:bodyPr>
            <a:normAutofit/>
          </a:bodyPr>
          <a:lstStyle/>
          <a:p>
            <a:r>
              <a:rPr lang="en-US" sz="4800" b="1" dirty="0">
                <a:solidFill>
                  <a:schemeClr val="bg1"/>
                </a:solidFill>
                <a:latin typeface="Times New Roman" panose="02020603050405020304" pitchFamily="18" charset="0"/>
                <a:cs typeface="Times New Roman" panose="02020603050405020304" pitchFamily="18" charset="0"/>
              </a:rPr>
              <a:t>3D Printing</a:t>
            </a:r>
            <a:br>
              <a:rPr lang="en-US" sz="4800" b="1" dirty="0">
                <a:solidFill>
                  <a:schemeClr val="bg1"/>
                </a:solidFill>
                <a:latin typeface="Times New Roman" panose="02020603050405020304" pitchFamily="18" charset="0"/>
                <a:cs typeface="Times New Roman" panose="02020603050405020304" pitchFamily="18" charset="0"/>
              </a:rPr>
            </a:br>
            <a:r>
              <a:rPr lang="en-US" sz="4800" b="1" dirty="0">
                <a:solidFill>
                  <a:schemeClr val="bg1"/>
                </a:solidFill>
                <a:latin typeface="Times New Roman" panose="02020603050405020304" pitchFamily="18" charset="0"/>
                <a:cs typeface="Times New Roman" panose="02020603050405020304" pitchFamily="18" charset="0"/>
              </a:rPr>
              <a:t>Digital Thread</a:t>
            </a:r>
            <a:endParaRPr lang="en-US" sz="4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AA5F098-E739-E8EF-BD67-8DD29A4814FD}"/>
              </a:ext>
            </a:extLst>
          </p:cNvPr>
          <p:cNvSpPr txBox="1"/>
          <p:nvPr/>
        </p:nvSpPr>
        <p:spPr>
          <a:xfrm>
            <a:off x="6096000" y="3585094"/>
            <a:ext cx="5948413" cy="3416320"/>
          </a:xfrm>
          <a:prstGeom prst="rect">
            <a:avLst/>
          </a:prstGeom>
          <a:noFill/>
        </p:spPr>
        <p:txBody>
          <a:bodyPr wrap="square" rtlCol="0">
            <a:spAutoFit/>
          </a:bodyPr>
          <a:lstStyle/>
          <a:p>
            <a:r>
              <a:rPr lang="en-US" sz="1600" b="1" dirty="0">
                <a:solidFill>
                  <a:srgbClr val="5C0000"/>
                </a:solidFill>
                <a:latin typeface="Times New Roman" panose="02020603050405020304" pitchFamily="18" charset="0"/>
                <a:cs typeface="Times New Roman" panose="02020603050405020304" pitchFamily="18" charset="0"/>
              </a:rPr>
              <a:t>Sai Shreya </a:t>
            </a:r>
            <a:r>
              <a:rPr lang="en-US" sz="1600" b="1" dirty="0" err="1">
                <a:solidFill>
                  <a:srgbClr val="5C0000"/>
                </a:solidFill>
                <a:latin typeface="Times New Roman" panose="02020603050405020304" pitchFamily="18" charset="0"/>
                <a:cs typeface="Times New Roman" panose="02020603050405020304" pitchFamily="18" charset="0"/>
              </a:rPr>
              <a:t>Nunna</a:t>
            </a:r>
            <a:endParaRPr lang="en-US" sz="1600" b="1" dirty="0">
              <a:solidFill>
                <a:srgbClr val="5C0000"/>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Computer science master student</a:t>
            </a:r>
          </a:p>
          <a:p>
            <a:r>
              <a:rPr lang="en-US" sz="1600" b="1" dirty="0" err="1">
                <a:solidFill>
                  <a:srgbClr val="5C0000"/>
                </a:solidFill>
                <a:latin typeface="Times New Roman" panose="02020603050405020304" pitchFamily="18" charset="0"/>
                <a:cs typeface="Times New Roman" panose="02020603050405020304" pitchFamily="18" charset="0"/>
              </a:rPr>
              <a:t>Aymen</a:t>
            </a:r>
            <a:r>
              <a:rPr lang="en-US" sz="1600" b="1" dirty="0">
                <a:solidFill>
                  <a:srgbClr val="5C0000"/>
                </a:solidFill>
                <a:latin typeface="Times New Roman" panose="02020603050405020304" pitchFamily="18" charset="0"/>
                <a:cs typeface="Times New Roman" panose="02020603050405020304" pitchFamily="18" charset="0"/>
              </a:rPr>
              <a:t> Bahri</a:t>
            </a:r>
          </a:p>
          <a:p>
            <a:r>
              <a:rPr lang="en-US" sz="1600" dirty="0">
                <a:latin typeface="Times New Roman" panose="02020603050405020304" pitchFamily="18" charset="0"/>
                <a:cs typeface="Times New Roman" panose="02020603050405020304" pitchFamily="18" charset="0"/>
              </a:rPr>
              <a:t>Electrical and Computer Engineering PhD candidate</a:t>
            </a:r>
          </a:p>
          <a:p>
            <a:r>
              <a:rPr lang="en-US" sz="1600" b="1" dirty="0">
                <a:solidFill>
                  <a:srgbClr val="5C0000"/>
                </a:solidFill>
                <a:latin typeface="Times New Roman" panose="02020603050405020304" pitchFamily="18" charset="0"/>
                <a:cs typeface="Times New Roman" panose="02020603050405020304" pitchFamily="18" charset="0"/>
              </a:rPr>
              <a:t>Ahmed Ben Sidhom</a:t>
            </a:r>
          </a:p>
          <a:p>
            <a:r>
              <a:rPr lang="en-US" sz="1600" dirty="0">
                <a:latin typeface="Times New Roman" panose="02020603050405020304" pitchFamily="18" charset="0"/>
                <a:cs typeface="Times New Roman" panose="02020603050405020304" pitchFamily="18" charset="0"/>
              </a:rPr>
              <a:t>Electrical and Computer Engineering PhD candidate</a:t>
            </a:r>
            <a:endParaRPr lang="en-US" sz="1600" b="1" dirty="0">
              <a:solidFill>
                <a:srgbClr val="5C0000"/>
              </a:solidFill>
              <a:latin typeface="Times New Roman" panose="02020603050405020304" pitchFamily="18" charset="0"/>
              <a:cs typeface="Times New Roman" panose="02020603050405020304" pitchFamily="18" charset="0"/>
            </a:endParaRPr>
          </a:p>
          <a:p>
            <a:r>
              <a:rPr lang="en-US" sz="1600" b="1" dirty="0">
                <a:solidFill>
                  <a:srgbClr val="5C0000"/>
                </a:solidFill>
                <a:latin typeface="Times New Roman" panose="02020603050405020304" pitchFamily="18" charset="0"/>
                <a:cs typeface="Times New Roman" panose="02020603050405020304" pitchFamily="18" charset="0"/>
              </a:rPr>
              <a:t>Advisor</a:t>
            </a:r>
            <a:r>
              <a:rPr lang="de-DE" sz="1600" b="1" dirty="0">
                <a:solidFill>
                  <a:srgbClr val="5C0000"/>
                </a:solidFill>
                <a:latin typeface="Times New Roman" panose="02020603050405020304" pitchFamily="18" charset="0"/>
                <a:cs typeface="Times New Roman" panose="02020603050405020304" pitchFamily="18" charset="0"/>
              </a:rPr>
              <a:t>:</a:t>
            </a:r>
            <a:r>
              <a:rPr lang="en-US" sz="1600" b="1" dirty="0">
                <a:solidFill>
                  <a:srgbClr val="5C0000"/>
                </a:solidFill>
                <a:latin typeface="Times New Roman" panose="02020603050405020304" pitchFamily="18" charset="0"/>
                <a:cs typeface="Times New Roman" panose="02020603050405020304" pitchFamily="18" charset="0"/>
              </a:rPr>
              <a:t> Dr. Antonios </a:t>
            </a:r>
            <a:r>
              <a:rPr lang="en-US" sz="1600" b="1" dirty="0" err="1">
                <a:solidFill>
                  <a:srgbClr val="5C0000"/>
                </a:solidFill>
                <a:latin typeface="Times New Roman" panose="02020603050405020304" pitchFamily="18" charset="0"/>
                <a:cs typeface="Times New Roman" panose="02020603050405020304" pitchFamily="18" charset="0"/>
              </a:rPr>
              <a:t>Kontsos</a:t>
            </a:r>
            <a:endParaRPr lang="en-US" sz="1600" b="1" dirty="0">
              <a:solidFill>
                <a:srgbClr val="5C0000"/>
              </a:solidFill>
              <a:latin typeface="Times New Roman" panose="02020603050405020304" pitchFamily="18" charset="0"/>
              <a:cs typeface="Times New Roman" panose="02020603050405020304" pitchFamily="18" charset="0"/>
            </a:endParaRPr>
          </a:p>
          <a:p>
            <a:pPr algn="l" rtl="0" fontAlgn="base"/>
            <a:r>
              <a:rPr lang="en-US" sz="1400" b="0" i="0" u="none" strike="noStrike" dirty="0">
                <a:effectLst/>
                <a:latin typeface="Times New Roman" panose="02020603050405020304" pitchFamily="18" charset="0"/>
                <a:cs typeface="Times New Roman" panose="02020603050405020304" pitchFamily="18" charset="0"/>
              </a:rPr>
              <a:t>Director, Digital Engineering Hub (</a:t>
            </a:r>
            <a:r>
              <a:rPr lang="en-US" sz="1400" b="0" i="0" u="none" strike="noStrike" dirty="0" err="1">
                <a:effectLst/>
                <a:latin typeface="Times New Roman" panose="02020603050405020304" pitchFamily="18" charset="0"/>
                <a:cs typeface="Times New Roman" panose="02020603050405020304" pitchFamily="18" charset="0"/>
              </a:rPr>
              <a:t>DEHub</a:t>
            </a:r>
            <a:r>
              <a:rPr lang="en-US" sz="1400" b="0" i="0" u="none" strike="noStrike" dirty="0">
                <a:effectLst/>
                <a:latin typeface="Times New Roman" panose="02020603050405020304" pitchFamily="18" charset="0"/>
                <a:cs typeface="Times New Roman" panose="02020603050405020304" pitchFamily="18" charset="0"/>
              </a:rPr>
              <a:t>)</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Henry M. Rowan Foundation Professor </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Dept. of Mechanical Engineering</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Dept. of Electrical Engineering (courtesy)</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Materials Science &amp; Engineering (affiliated)</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Henry M. Rowan College of Engineering (HMRCOE)</a:t>
            </a:r>
            <a:endParaRPr lang="en-US" sz="1400" b="0" i="0" dirty="0">
              <a:effectLst/>
              <a:latin typeface="Times New Roman" panose="02020603050405020304" pitchFamily="18" charset="0"/>
              <a:cs typeface="Times New Roman" panose="02020603050405020304" pitchFamily="18" charset="0"/>
            </a:endParaRPr>
          </a:p>
          <a:p>
            <a:endParaRPr lang="en-US" sz="2000" dirty="0"/>
          </a:p>
        </p:txBody>
      </p:sp>
      <p:pic>
        <p:nvPicPr>
          <p:cNvPr id="10" name="Picture 9">
            <a:extLst>
              <a:ext uri="{FF2B5EF4-FFF2-40B4-BE49-F238E27FC236}">
                <a16:creationId xmlns:a16="http://schemas.microsoft.com/office/drawing/2014/main" id="{BDAEC5D4-18ED-18E7-DF6F-2817F26CC1FB}"/>
              </a:ext>
            </a:extLst>
          </p:cNvPr>
          <p:cNvPicPr>
            <a:picLocks noChangeAspect="1"/>
          </p:cNvPicPr>
          <p:nvPr/>
        </p:nvPicPr>
        <p:blipFill>
          <a:blip r:embed="rId2" cstate="screen">
            <a:alphaModFix/>
            <a:extLst>
              <a:ext uri="{28A0092B-C50C-407E-A947-70E740481C1C}">
                <a14:useLocalDpi xmlns:a14="http://schemas.microsoft.com/office/drawing/2010/main" val="0"/>
              </a:ext>
            </a:extLst>
          </a:blip>
          <a:stretch>
            <a:fillRect/>
          </a:stretch>
        </p:blipFill>
        <p:spPr>
          <a:xfrm>
            <a:off x="0" y="1377265"/>
            <a:ext cx="2776845" cy="1660332"/>
          </a:xfrm>
          <a:prstGeom prst="rect">
            <a:avLst/>
          </a:prstGeom>
          <a:solidFill>
            <a:srgbClr val="FAC907"/>
          </a:solidFill>
        </p:spPr>
      </p:pic>
      <p:sp>
        <p:nvSpPr>
          <p:cNvPr id="15" name="Subtitle 2">
            <a:extLst>
              <a:ext uri="{FF2B5EF4-FFF2-40B4-BE49-F238E27FC236}">
                <a16:creationId xmlns:a16="http://schemas.microsoft.com/office/drawing/2014/main" id="{2604EEBF-1E2C-F3B5-2455-A34F6C2B4234}"/>
              </a:ext>
            </a:extLst>
          </p:cNvPr>
          <p:cNvSpPr txBox="1">
            <a:spLocks/>
          </p:cNvSpPr>
          <p:nvPr/>
        </p:nvSpPr>
        <p:spPr>
          <a:xfrm>
            <a:off x="2771642" y="3183779"/>
            <a:ext cx="2694820" cy="4904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5C0000"/>
                </a:solidFill>
                <a:latin typeface="Times New Roman"/>
                <a:cs typeface="Times New Roman"/>
              </a:rPr>
              <a:t>03/11/2025</a:t>
            </a:r>
            <a:endParaRPr lang="en-US" dirty="0">
              <a:solidFill>
                <a:srgbClr val="5C0000"/>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857786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6E5E9-E19D-13BF-954B-C9427E640519}"/>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8F8DABA6-5C6B-345D-D540-73EBC4045D22}"/>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7</a:t>
            </a:r>
          </a:p>
        </p:txBody>
      </p:sp>
      <p:sp>
        <p:nvSpPr>
          <p:cNvPr id="20" name="TextBox 19">
            <a:extLst>
              <a:ext uri="{FF2B5EF4-FFF2-40B4-BE49-F238E27FC236}">
                <a16:creationId xmlns:a16="http://schemas.microsoft.com/office/drawing/2014/main" id="{79F419C1-3594-1423-CD25-D9C3EB6D6627}"/>
              </a:ext>
            </a:extLst>
          </p:cNvPr>
          <p:cNvSpPr txBox="1"/>
          <p:nvPr/>
        </p:nvSpPr>
        <p:spPr>
          <a:xfrm>
            <a:off x="4360924" y="3243944"/>
            <a:ext cx="2549551" cy="369332"/>
          </a:xfrm>
          <a:prstGeom prst="rect">
            <a:avLst/>
          </a:prstGeom>
          <a:noFill/>
        </p:spPr>
        <p:txBody>
          <a:bodyPr wrap="square" rtlCol="0">
            <a:spAutoFit/>
          </a:bodyPr>
          <a:lstStyle/>
          <a:p>
            <a:pPr algn="ctr"/>
            <a:r>
              <a:rPr lang="en-US" b="1" dirty="0">
                <a:solidFill>
                  <a:schemeClr val="accent2">
                    <a:lumMod val="50000"/>
                  </a:schemeClr>
                </a:solidFill>
              </a:rPr>
              <a:t>OCTOREST API</a:t>
            </a:r>
          </a:p>
        </p:txBody>
      </p:sp>
      <p:sp>
        <p:nvSpPr>
          <p:cNvPr id="21" name="TextBox 20">
            <a:extLst>
              <a:ext uri="{FF2B5EF4-FFF2-40B4-BE49-F238E27FC236}">
                <a16:creationId xmlns:a16="http://schemas.microsoft.com/office/drawing/2014/main" id="{CFAEF247-27F9-0DE2-2C52-D9E43D38D1F3}"/>
              </a:ext>
            </a:extLst>
          </p:cNvPr>
          <p:cNvSpPr txBox="1"/>
          <p:nvPr/>
        </p:nvSpPr>
        <p:spPr>
          <a:xfrm>
            <a:off x="3152733" y="3558623"/>
            <a:ext cx="4999013" cy="923330"/>
          </a:xfrm>
          <a:prstGeom prst="rect">
            <a:avLst/>
          </a:prstGeom>
          <a:noFill/>
        </p:spPr>
        <p:txBody>
          <a:bodyPr wrap="square" rtlCol="0">
            <a:spAutoFit/>
          </a:bodyPr>
          <a:lstStyle/>
          <a:p>
            <a:pPr algn="ctr"/>
            <a:r>
              <a:rPr lang="en-US" dirty="0"/>
              <a:t>RESTful API wrapper for </a:t>
            </a:r>
            <a:r>
              <a:rPr lang="en-US" dirty="0" err="1"/>
              <a:t>OctoPrint</a:t>
            </a:r>
            <a:r>
              <a:rPr lang="en-US" dirty="0"/>
              <a:t> that allows you to interact with </a:t>
            </a:r>
            <a:r>
              <a:rPr lang="en-US" dirty="0" err="1"/>
              <a:t>OctoPrint</a:t>
            </a:r>
            <a:r>
              <a:rPr lang="en-US" dirty="0"/>
              <a:t> using simple HTTP requests.</a:t>
            </a:r>
          </a:p>
        </p:txBody>
      </p:sp>
      <p:sp>
        <p:nvSpPr>
          <p:cNvPr id="24" name="TextBox 23">
            <a:extLst>
              <a:ext uri="{FF2B5EF4-FFF2-40B4-BE49-F238E27FC236}">
                <a16:creationId xmlns:a16="http://schemas.microsoft.com/office/drawing/2014/main" id="{4DAA0A6E-D207-002E-B6E4-D611F0870961}"/>
              </a:ext>
            </a:extLst>
          </p:cNvPr>
          <p:cNvSpPr txBox="1"/>
          <p:nvPr/>
        </p:nvSpPr>
        <p:spPr>
          <a:xfrm>
            <a:off x="451195" y="1632693"/>
            <a:ext cx="3562350" cy="923330"/>
          </a:xfrm>
          <a:prstGeom prst="rect">
            <a:avLst/>
          </a:prstGeom>
          <a:noFill/>
        </p:spPr>
        <p:txBody>
          <a:bodyPr wrap="square" rtlCol="0">
            <a:spAutoFit/>
          </a:bodyPr>
          <a:lstStyle/>
          <a:p>
            <a:pPr algn="ctr"/>
            <a:r>
              <a:rPr lang="en-US" b="1" dirty="0"/>
              <a:t>Remote Control</a:t>
            </a:r>
            <a:r>
              <a:rPr lang="en-US" dirty="0"/>
              <a:t>: Start, stop, pause, and manage prints from anywhere</a:t>
            </a:r>
          </a:p>
        </p:txBody>
      </p:sp>
      <p:sp>
        <p:nvSpPr>
          <p:cNvPr id="2" name="Oval 1">
            <a:extLst>
              <a:ext uri="{FF2B5EF4-FFF2-40B4-BE49-F238E27FC236}">
                <a16:creationId xmlns:a16="http://schemas.microsoft.com/office/drawing/2014/main" id="{A28C44A3-77B1-57A8-0B47-E484E87D66E5}"/>
              </a:ext>
            </a:extLst>
          </p:cNvPr>
          <p:cNvSpPr/>
          <p:nvPr/>
        </p:nvSpPr>
        <p:spPr>
          <a:xfrm>
            <a:off x="5304460" y="5013711"/>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4DB8C2E-5DC7-16E9-284A-6C25D1FFDDD0}"/>
              </a:ext>
            </a:extLst>
          </p:cNvPr>
          <p:cNvCxnSpPr>
            <a:cxnSpLocks/>
          </p:cNvCxnSpPr>
          <p:nvPr/>
        </p:nvCxnSpPr>
        <p:spPr>
          <a:xfrm>
            <a:off x="5531436" y="5471864"/>
            <a:ext cx="0" cy="140565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4" name="Oval 3">
            <a:extLst>
              <a:ext uri="{FF2B5EF4-FFF2-40B4-BE49-F238E27FC236}">
                <a16:creationId xmlns:a16="http://schemas.microsoft.com/office/drawing/2014/main" id="{13F37C11-4C33-1C24-0CAD-6B3B718806B8}"/>
              </a:ext>
            </a:extLst>
          </p:cNvPr>
          <p:cNvSpPr/>
          <p:nvPr/>
        </p:nvSpPr>
        <p:spPr>
          <a:xfrm>
            <a:off x="5304460" y="1397303"/>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3DE38CD8-3424-5784-3E8E-1843992D5887}"/>
              </a:ext>
            </a:extLst>
          </p:cNvPr>
          <p:cNvCxnSpPr>
            <a:cxnSpLocks/>
          </p:cNvCxnSpPr>
          <p:nvPr/>
        </p:nvCxnSpPr>
        <p:spPr>
          <a:xfrm>
            <a:off x="5520003" y="-8347"/>
            <a:ext cx="0" cy="140565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7AE16BF2-F6E2-4D27-75C2-68B93C40CD0F}"/>
              </a:ext>
            </a:extLst>
          </p:cNvPr>
          <p:cNvSpPr txBox="1"/>
          <p:nvPr/>
        </p:nvSpPr>
        <p:spPr>
          <a:xfrm>
            <a:off x="7529495" y="709363"/>
            <a:ext cx="3562350" cy="923330"/>
          </a:xfrm>
          <a:prstGeom prst="rect">
            <a:avLst/>
          </a:prstGeom>
          <a:noFill/>
        </p:spPr>
        <p:txBody>
          <a:bodyPr wrap="square" rtlCol="0">
            <a:spAutoFit/>
          </a:bodyPr>
          <a:lstStyle/>
          <a:p>
            <a:pPr algn="ctr"/>
            <a:r>
              <a:rPr lang="en-US" b="1" dirty="0"/>
              <a:t>Monitor in Real-Time</a:t>
            </a:r>
            <a:r>
              <a:rPr lang="en-US" dirty="0"/>
              <a:t>: Get printer status, temperatures, progress, and more</a:t>
            </a:r>
          </a:p>
        </p:txBody>
      </p:sp>
      <p:sp>
        <p:nvSpPr>
          <p:cNvPr id="9" name="TextBox 8">
            <a:extLst>
              <a:ext uri="{FF2B5EF4-FFF2-40B4-BE49-F238E27FC236}">
                <a16:creationId xmlns:a16="http://schemas.microsoft.com/office/drawing/2014/main" id="{EE77B819-51D8-10DD-BB67-DC68709EB5D3}"/>
              </a:ext>
            </a:extLst>
          </p:cNvPr>
          <p:cNvSpPr txBox="1"/>
          <p:nvPr/>
        </p:nvSpPr>
        <p:spPr>
          <a:xfrm>
            <a:off x="641821" y="4993118"/>
            <a:ext cx="3562345" cy="923330"/>
          </a:xfrm>
          <a:prstGeom prst="rect">
            <a:avLst/>
          </a:prstGeom>
          <a:noFill/>
        </p:spPr>
        <p:txBody>
          <a:bodyPr wrap="square" rtlCol="0">
            <a:spAutoFit/>
          </a:bodyPr>
          <a:lstStyle/>
          <a:p>
            <a:pPr algn="ctr"/>
            <a:r>
              <a:rPr lang="en-US" b="1" dirty="0"/>
              <a:t>Automate Workflows</a:t>
            </a:r>
            <a:r>
              <a:rPr lang="en-US" dirty="0"/>
              <a:t>: Integrate with AI, scripts, or other tools to enhance efficiency</a:t>
            </a:r>
          </a:p>
        </p:txBody>
      </p:sp>
      <p:sp>
        <p:nvSpPr>
          <p:cNvPr id="10" name="TextBox 9">
            <a:extLst>
              <a:ext uri="{FF2B5EF4-FFF2-40B4-BE49-F238E27FC236}">
                <a16:creationId xmlns:a16="http://schemas.microsoft.com/office/drawing/2014/main" id="{9261C1A5-8982-B499-D1D1-838FA2C514D8}"/>
              </a:ext>
            </a:extLst>
          </p:cNvPr>
          <p:cNvSpPr txBox="1"/>
          <p:nvPr/>
        </p:nvSpPr>
        <p:spPr>
          <a:xfrm>
            <a:off x="7732024" y="4993118"/>
            <a:ext cx="3562345" cy="923330"/>
          </a:xfrm>
          <a:prstGeom prst="rect">
            <a:avLst/>
          </a:prstGeom>
          <a:noFill/>
        </p:spPr>
        <p:txBody>
          <a:bodyPr wrap="square" rtlCol="0">
            <a:spAutoFit/>
          </a:bodyPr>
          <a:lstStyle/>
          <a:p>
            <a:pPr algn="ctr"/>
            <a:r>
              <a:rPr lang="en-US" b="1" dirty="0"/>
              <a:t>IoT </a:t>
            </a:r>
            <a:r>
              <a:rPr lang="en-US" dirty="0"/>
              <a:t>: Connect your 3D printer to home automation or cloud-based platforms</a:t>
            </a:r>
          </a:p>
        </p:txBody>
      </p:sp>
    </p:spTree>
    <p:extLst>
      <p:ext uri="{BB962C8B-B14F-4D97-AF65-F5344CB8AC3E}">
        <p14:creationId xmlns:p14="http://schemas.microsoft.com/office/powerpoint/2010/main" val="251129441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B0333-D51E-AB66-CC06-D229C1C23B67}"/>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4D88911C-9513-4B03-0462-98F82F1A0786}"/>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8</a:t>
            </a:r>
          </a:p>
        </p:txBody>
      </p:sp>
      <p:sp>
        <p:nvSpPr>
          <p:cNvPr id="20" name="TextBox 19">
            <a:extLst>
              <a:ext uri="{FF2B5EF4-FFF2-40B4-BE49-F238E27FC236}">
                <a16:creationId xmlns:a16="http://schemas.microsoft.com/office/drawing/2014/main" id="{89A1EE24-2E4B-175A-9B52-09DE5CBC9D81}"/>
              </a:ext>
            </a:extLst>
          </p:cNvPr>
          <p:cNvSpPr txBox="1"/>
          <p:nvPr/>
        </p:nvSpPr>
        <p:spPr>
          <a:xfrm>
            <a:off x="4360924" y="3243944"/>
            <a:ext cx="2549551" cy="369332"/>
          </a:xfrm>
          <a:prstGeom prst="rect">
            <a:avLst/>
          </a:prstGeom>
          <a:noFill/>
        </p:spPr>
        <p:txBody>
          <a:bodyPr wrap="square" rtlCol="0">
            <a:spAutoFit/>
          </a:bodyPr>
          <a:lstStyle/>
          <a:p>
            <a:pPr algn="ctr"/>
            <a:r>
              <a:rPr lang="en-US" b="1" dirty="0">
                <a:solidFill>
                  <a:schemeClr val="accent2">
                    <a:lumMod val="50000"/>
                  </a:schemeClr>
                </a:solidFill>
              </a:rPr>
              <a:t>GODOT</a:t>
            </a:r>
          </a:p>
        </p:txBody>
      </p:sp>
      <p:sp>
        <p:nvSpPr>
          <p:cNvPr id="21" name="TextBox 20">
            <a:extLst>
              <a:ext uri="{FF2B5EF4-FFF2-40B4-BE49-F238E27FC236}">
                <a16:creationId xmlns:a16="http://schemas.microsoft.com/office/drawing/2014/main" id="{37A2D650-9F48-C022-2612-8949DBD32516}"/>
              </a:ext>
            </a:extLst>
          </p:cNvPr>
          <p:cNvSpPr txBox="1"/>
          <p:nvPr/>
        </p:nvSpPr>
        <p:spPr>
          <a:xfrm>
            <a:off x="3152733" y="3558623"/>
            <a:ext cx="4999013" cy="1200329"/>
          </a:xfrm>
          <a:prstGeom prst="rect">
            <a:avLst/>
          </a:prstGeom>
          <a:noFill/>
        </p:spPr>
        <p:txBody>
          <a:bodyPr wrap="square" rtlCol="0">
            <a:spAutoFit/>
          </a:bodyPr>
          <a:lstStyle/>
          <a:p>
            <a:pPr algn="ctr"/>
            <a:r>
              <a:rPr lang="en-US" dirty="0"/>
              <a:t>Godot is a powerful open-source game engine that can be effectively used for building digital twins used for simulation, monitoring, and optimization</a:t>
            </a:r>
          </a:p>
        </p:txBody>
      </p:sp>
      <p:sp>
        <p:nvSpPr>
          <p:cNvPr id="24" name="TextBox 23">
            <a:extLst>
              <a:ext uri="{FF2B5EF4-FFF2-40B4-BE49-F238E27FC236}">
                <a16:creationId xmlns:a16="http://schemas.microsoft.com/office/drawing/2014/main" id="{BC6E10E5-6DA7-C36D-3FBF-E6896C0E80DE}"/>
              </a:ext>
            </a:extLst>
          </p:cNvPr>
          <p:cNvSpPr txBox="1"/>
          <p:nvPr/>
        </p:nvSpPr>
        <p:spPr>
          <a:xfrm>
            <a:off x="44397" y="572220"/>
            <a:ext cx="5260063" cy="923330"/>
          </a:xfrm>
          <a:prstGeom prst="rect">
            <a:avLst/>
          </a:prstGeom>
          <a:noFill/>
        </p:spPr>
        <p:txBody>
          <a:bodyPr wrap="square" rtlCol="0">
            <a:spAutoFit/>
          </a:bodyPr>
          <a:lstStyle/>
          <a:p>
            <a:pPr algn="ctr"/>
            <a:r>
              <a:rPr lang="en-US" dirty="0"/>
              <a:t>High-performance rendering with Vulkan &amp; OpenGL</a:t>
            </a:r>
          </a:p>
          <a:p>
            <a:pPr algn="ctr"/>
            <a:r>
              <a:rPr lang="en-US" dirty="0"/>
              <a:t>Custom Sensors &amp; Environment Interactions</a:t>
            </a:r>
          </a:p>
          <a:p>
            <a:pPr algn="ctr"/>
            <a:r>
              <a:rPr lang="en-US" dirty="0"/>
              <a:t>Rigid &amp; Soft Body Physics</a:t>
            </a:r>
          </a:p>
        </p:txBody>
      </p:sp>
      <p:sp>
        <p:nvSpPr>
          <p:cNvPr id="2" name="Oval 1">
            <a:extLst>
              <a:ext uri="{FF2B5EF4-FFF2-40B4-BE49-F238E27FC236}">
                <a16:creationId xmlns:a16="http://schemas.microsoft.com/office/drawing/2014/main" id="{A4E4B106-8EFF-C057-843D-AD9E02BF9394}"/>
              </a:ext>
            </a:extLst>
          </p:cNvPr>
          <p:cNvSpPr/>
          <p:nvPr/>
        </p:nvSpPr>
        <p:spPr>
          <a:xfrm>
            <a:off x="9286859" y="3688007"/>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EFF65188-17A6-3470-CD50-E08F03EF6250}"/>
              </a:ext>
            </a:extLst>
          </p:cNvPr>
          <p:cNvCxnSpPr>
            <a:cxnSpLocks/>
            <a:endCxn id="2" idx="6"/>
          </p:cNvCxnSpPr>
          <p:nvPr/>
        </p:nvCxnSpPr>
        <p:spPr>
          <a:xfrm flipH="1">
            <a:off x="9739533" y="3923397"/>
            <a:ext cx="2452467"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4" name="Oval 3">
            <a:extLst>
              <a:ext uri="{FF2B5EF4-FFF2-40B4-BE49-F238E27FC236}">
                <a16:creationId xmlns:a16="http://schemas.microsoft.com/office/drawing/2014/main" id="{E8550160-6061-26F7-EBF1-6172A494F5C7}"/>
              </a:ext>
            </a:extLst>
          </p:cNvPr>
          <p:cNvSpPr/>
          <p:nvPr/>
        </p:nvSpPr>
        <p:spPr>
          <a:xfrm>
            <a:off x="5304460" y="1397303"/>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85141C18-1C8F-C57D-EDC4-4CB16490CA0E}"/>
              </a:ext>
            </a:extLst>
          </p:cNvPr>
          <p:cNvCxnSpPr>
            <a:cxnSpLocks/>
          </p:cNvCxnSpPr>
          <p:nvPr/>
        </p:nvCxnSpPr>
        <p:spPr>
          <a:xfrm>
            <a:off x="5520003" y="-8347"/>
            <a:ext cx="0" cy="140565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B56F122C-BCBB-C8F3-D02E-8DE7F01AA228}"/>
              </a:ext>
            </a:extLst>
          </p:cNvPr>
          <p:cNvSpPr txBox="1"/>
          <p:nvPr/>
        </p:nvSpPr>
        <p:spPr>
          <a:xfrm>
            <a:off x="5404919" y="5361670"/>
            <a:ext cx="6418907" cy="923330"/>
          </a:xfrm>
          <a:prstGeom prst="rect">
            <a:avLst/>
          </a:prstGeom>
          <a:noFill/>
        </p:spPr>
        <p:txBody>
          <a:bodyPr wrap="square" rtlCol="0">
            <a:spAutoFit/>
          </a:bodyPr>
          <a:lstStyle/>
          <a:p>
            <a:pPr algn="ctr"/>
            <a:r>
              <a:rPr lang="en-US" dirty="0" err="1"/>
              <a:t>WebSockets</a:t>
            </a:r>
            <a:r>
              <a:rPr lang="en-US" dirty="0"/>
              <a:t>, HTTP, MQTT for real-time data from IoT devices</a:t>
            </a:r>
          </a:p>
          <a:p>
            <a:pPr algn="ctr"/>
            <a:r>
              <a:rPr lang="en-US" dirty="0"/>
              <a:t>Virtual Reality (VR) &amp; Augmented Reality (AR) support</a:t>
            </a:r>
          </a:p>
          <a:p>
            <a:pPr algn="ctr"/>
            <a:r>
              <a:rPr lang="en-US" dirty="0"/>
              <a:t>Machine Learning Integration</a:t>
            </a:r>
          </a:p>
        </p:txBody>
      </p:sp>
      <p:pic>
        <p:nvPicPr>
          <p:cNvPr id="7" name="Picture 6" descr="A blue and white cartoon face&#10;&#10;Description automatically generated">
            <a:extLst>
              <a:ext uri="{FF2B5EF4-FFF2-40B4-BE49-F238E27FC236}">
                <a16:creationId xmlns:a16="http://schemas.microsoft.com/office/drawing/2014/main" id="{D3DAAB4A-7C29-166F-AF33-879CF60C0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095" y="1485444"/>
            <a:ext cx="1878267" cy="1552857"/>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23E98C11-8207-07E6-1C94-936E77B78AE3}"/>
              </a:ext>
            </a:extLst>
          </p:cNvPr>
          <p:cNvPicPr>
            <a:picLocks noChangeAspect="1"/>
          </p:cNvPicPr>
          <p:nvPr/>
        </p:nvPicPr>
        <p:blipFill>
          <a:blip r:embed="rId3"/>
          <a:stretch>
            <a:fillRect/>
          </a:stretch>
        </p:blipFill>
        <p:spPr>
          <a:xfrm>
            <a:off x="7499063" y="254227"/>
            <a:ext cx="3990006" cy="2938491"/>
          </a:xfrm>
          <a:prstGeom prst="rect">
            <a:avLst/>
          </a:prstGeom>
        </p:spPr>
      </p:pic>
      <p:pic>
        <p:nvPicPr>
          <p:cNvPr id="14" name="Picture 13">
            <a:extLst>
              <a:ext uri="{FF2B5EF4-FFF2-40B4-BE49-F238E27FC236}">
                <a16:creationId xmlns:a16="http://schemas.microsoft.com/office/drawing/2014/main" id="{CD124E05-2088-94FC-8208-20CCCD6F14BB}"/>
              </a:ext>
            </a:extLst>
          </p:cNvPr>
          <p:cNvPicPr>
            <a:picLocks noChangeAspect="1"/>
          </p:cNvPicPr>
          <p:nvPr/>
        </p:nvPicPr>
        <p:blipFill>
          <a:blip r:embed="rId4"/>
          <a:stretch>
            <a:fillRect/>
          </a:stretch>
        </p:blipFill>
        <p:spPr>
          <a:xfrm>
            <a:off x="545141" y="4581053"/>
            <a:ext cx="3476474" cy="2036783"/>
          </a:xfrm>
          <a:prstGeom prst="rect">
            <a:avLst/>
          </a:prstGeom>
        </p:spPr>
      </p:pic>
    </p:spTree>
    <p:extLst>
      <p:ext uri="{BB962C8B-B14F-4D97-AF65-F5344CB8AC3E}">
        <p14:creationId xmlns:p14="http://schemas.microsoft.com/office/powerpoint/2010/main" val="221193864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A4782-85EA-6004-EBA3-7797DB099919}"/>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10401312-DB22-8DC4-EDBF-2117D7FAEA45}"/>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9</a:t>
            </a:r>
          </a:p>
        </p:txBody>
      </p:sp>
      <p:sp>
        <p:nvSpPr>
          <p:cNvPr id="20" name="TextBox 19">
            <a:extLst>
              <a:ext uri="{FF2B5EF4-FFF2-40B4-BE49-F238E27FC236}">
                <a16:creationId xmlns:a16="http://schemas.microsoft.com/office/drawing/2014/main" id="{BE97BE69-ECAA-EAB2-BCCB-483D10F8CFC1}"/>
              </a:ext>
            </a:extLst>
          </p:cNvPr>
          <p:cNvSpPr txBox="1"/>
          <p:nvPr/>
        </p:nvSpPr>
        <p:spPr>
          <a:xfrm>
            <a:off x="4360924" y="3243944"/>
            <a:ext cx="2549551" cy="369332"/>
          </a:xfrm>
          <a:prstGeom prst="rect">
            <a:avLst/>
          </a:prstGeom>
          <a:noFill/>
        </p:spPr>
        <p:txBody>
          <a:bodyPr wrap="square" rtlCol="0">
            <a:spAutoFit/>
          </a:bodyPr>
          <a:lstStyle/>
          <a:p>
            <a:pPr algn="ctr"/>
            <a:r>
              <a:rPr lang="en-US" b="1" dirty="0">
                <a:solidFill>
                  <a:schemeClr val="accent2">
                    <a:lumMod val="50000"/>
                  </a:schemeClr>
                </a:solidFill>
              </a:rPr>
              <a:t>FLASK</a:t>
            </a:r>
          </a:p>
        </p:txBody>
      </p:sp>
      <p:sp>
        <p:nvSpPr>
          <p:cNvPr id="21" name="TextBox 20">
            <a:extLst>
              <a:ext uri="{FF2B5EF4-FFF2-40B4-BE49-F238E27FC236}">
                <a16:creationId xmlns:a16="http://schemas.microsoft.com/office/drawing/2014/main" id="{781BC322-4766-6E47-AB8B-F38ECB3CA45A}"/>
              </a:ext>
            </a:extLst>
          </p:cNvPr>
          <p:cNvSpPr txBox="1"/>
          <p:nvPr/>
        </p:nvSpPr>
        <p:spPr>
          <a:xfrm>
            <a:off x="2845117" y="3558623"/>
            <a:ext cx="5567679" cy="646331"/>
          </a:xfrm>
          <a:prstGeom prst="rect">
            <a:avLst/>
          </a:prstGeom>
          <a:noFill/>
        </p:spPr>
        <p:txBody>
          <a:bodyPr wrap="square" rtlCol="0">
            <a:spAutoFit/>
          </a:bodyPr>
          <a:lstStyle/>
          <a:p>
            <a:pPr algn="ctr"/>
            <a:r>
              <a:rPr lang="en-US" dirty="0"/>
              <a:t>powerful Python web framework that can be used to visualize data dynamically through web applications</a:t>
            </a:r>
          </a:p>
        </p:txBody>
      </p:sp>
      <p:sp>
        <p:nvSpPr>
          <p:cNvPr id="24" name="TextBox 23">
            <a:extLst>
              <a:ext uri="{FF2B5EF4-FFF2-40B4-BE49-F238E27FC236}">
                <a16:creationId xmlns:a16="http://schemas.microsoft.com/office/drawing/2014/main" id="{297EE374-22FD-FFE8-56A7-7CD07A2F1DCC}"/>
              </a:ext>
            </a:extLst>
          </p:cNvPr>
          <p:cNvSpPr txBox="1"/>
          <p:nvPr/>
        </p:nvSpPr>
        <p:spPr>
          <a:xfrm>
            <a:off x="1213166" y="193343"/>
            <a:ext cx="9399930"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Web-Based Data Visualization: Embeds visualizations in web pages using Jinja2 templates</a:t>
            </a:r>
          </a:p>
          <a:p>
            <a:pPr marL="285750" indent="-285750" algn="ctr">
              <a:buFont typeface="Arial" panose="020B0604020202020204" pitchFamily="34" charset="0"/>
              <a:buChar char="•"/>
            </a:pPr>
            <a:r>
              <a:rPr lang="en-US" dirty="0"/>
              <a:t>Backend API for Visualization Tools: Integrates with cloud services</a:t>
            </a:r>
          </a:p>
          <a:p>
            <a:pPr marL="285750" indent="-285750" algn="ctr">
              <a:buFont typeface="Arial" panose="020B0604020202020204" pitchFamily="34" charset="0"/>
              <a:buChar char="•"/>
            </a:pPr>
            <a:r>
              <a:rPr lang="en-US" dirty="0"/>
              <a:t>Real-Time Data Streaming: IoT &amp; API data integration</a:t>
            </a:r>
          </a:p>
        </p:txBody>
      </p:sp>
      <p:sp>
        <p:nvSpPr>
          <p:cNvPr id="2" name="Oval 1">
            <a:extLst>
              <a:ext uri="{FF2B5EF4-FFF2-40B4-BE49-F238E27FC236}">
                <a16:creationId xmlns:a16="http://schemas.microsoft.com/office/drawing/2014/main" id="{753B537F-C888-9156-24AC-EEA6CEF79E40}"/>
              </a:ext>
            </a:extLst>
          </p:cNvPr>
          <p:cNvSpPr/>
          <p:nvPr/>
        </p:nvSpPr>
        <p:spPr>
          <a:xfrm>
            <a:off x="9286859" y="3688007"/>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1F462DA-F0AA-4F38-24A2-386BD420C64F}"/>
              </a:ext>
            </a:extLst>
          </p:cNvPr>
          <p:cNvCxnSpPr>
            <a:cxnSpLocks/>
            <a:endCxn id="2" idx="6"/>
          </p:cNvCxnSpPr>
          <p:nvPr/>
        </p:nvCxnSpPr>
        <p:spPr>
          <a:xfrm flipH="1">
            <a:off x="9739533" y="3923397"/>
            <a:ext cx="2452467"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4" name="Oval 3">
            <a:extLst>
              <a:ext uri="{FF2B5EF4-FFF2-40B4-BE49-F238E27FC236}">
                <a16:creationId xmlns:a16="http://schemas.microsoft.com/office/drawing/2014/main" id="{44B96FE4-A717-2750-B0FB-E585925A793F}"/>
              </a:ext>
            </a:extLst>
          </p:cNvPr>
          <p:cNvSpPr/>
          <p:nvPr/>
        </p:nvSpPr>
        <p:spPr>
          <a:xfrm>
            <a:off x="1939769" y="3682023"/>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5DFF56A7-A9A5-AE91-1C38-B7F2465FF472}"/>
              </a:ext>
            </a:extLst>
          </p:cNvPr>
          <p:cNvCxnSpPr>
            <a:cxnSpLocks/>
            <a:endCxn id="4" idx="2"/>
          </p:cNvCxnSpPr>
          <p:nvPr/>
        </p:nvCxnSpPr>
        <p:spPr>
          <a:xfrm>
            <a:off x="0" y="3917413"/>
            <a:ext cx="1939769"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6789D3EE-E260-AD8A-0E70-C1A91D177924}"/>
              </a:ext>
            </a:extLst>
          </p:cNvPr>
          <p:cNvPicPr>
            <a:picLocks noChangeAspect="1"/>
          </p:cNvPicPr>
          <p:nvPr/>
        </p:nvPicPr>
        <p:blipFill>
          <a:blip r:embed="rId2"/>
          <a:stretch>
            <a:fillRect/>
          </a:stretch>
        </p:blipFill>
        <p:spPr>
          <a:xfrm>
            <a:off x="4550408" y="1217323"/>
            <a:ext cx="1782260" cy="1280421"/>
          </a:xfrm>
          <a:prstGeom prst="rect">
            <a:avLst/>
          </a:prstGeom>
        </p:spPr>
      </p:pic>
      <p:pic>
        <p:nvPicPr>
          <p:cNvPr id="12" name="Picture 11">
            <a:extLst>
              <a:ext uri="{FF2B5EF4-FFF2-40B4-BE49-F238E27FC236}">
                <a16:creationId xmlns:a16="http://schemas.microsoft.com/office/drawing/2014/main" id="{77A13E23-820D-6D9B-B1DB-5E64B614AA88}"/>
              </a:ext>
            </a:extLst>
          </p:cNvPr>
          <p:cNvPicPr>
            <a:picLocks noChangeAspect="1"/>
          </p:cNvPicPr>
          <p:nvPr/>
        </p:nvPicPr>
        <p:blipFill>
          <a:blip r:embed="rId3"/>
          <a:stretch>
            <a:fillRect/>
          </a:stretch>
        </p:blipFill>
        <p:spPr>
          <a:xfrm>
            <a:off x="814813" y="4518852"/>
            <a:ext cx="10661688" cy="2204952"/>
          </a:xfrm>
          <a:prstGeom prst="rect">
            <a:avLst/>
          </a:prstGeom>
        </p:spPr>
      </p:pic>
    </p:spTree>
    <p:extLst>
      <p:ext uri="{BB962C8B-B14F-4D97-AF65-F5344CB8AC3E}">
        <p14:creationId xmlns:p14="http://schemas.microsoft.com/office/powerpoint/2010/main" val="37168145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8E1D2-4EF5-CFB7-845E-1DB8CFCBE7A0}"/>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73AB8A67-878D-6F58-639C-784DAEBF1633}"/>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10</a:t>
            </a:r>
          </a:p>
        </p:txBody>
      </p:sp>
      <p:sp>
        <p:nvSpPr>
          <p:cNvPr id="20" name="TextBox 19">
            <a:extLst>
              <a:ext uri="{FF2B5EF4-FFF2-40B4-BE49-F238E27FC236}">
                <a16:creationId xmlns:a16="http://schemas.microsoft.com/office/drawing/2014/main" id="{C95D9683-E903-BED3-C5A9-50721A722582}"/>
              </a:ext>
            </a:extLst>
          </p:cNvPr>
          <p:cNvSpPr txBox="1"/>
          <p:nvPr/>
        </p:nvSpPr>
        <p:spPr>
          <a:xfrm>
            <a:off x="4360924" y="3243944"/>
            <a:ext cx="2549551" cy="369332"/>
          </a:xfrm>
          <a:prstGeom prst="rect">
            <a:avLst/>
          </a:prstGeom>
          <a:noFill/>
        </p:spPr>
        <p:txBody>
          <a:bodyPr wrap="square" rtlCol="0">
            <a:spAutoFit/>
          </a:bodyPr>
          <a:lstStyle/>
          <a:p>
            <a:pPr algn="ctr"/>
            <a:r>
              <a:rPr lang="en-US" b="1" dirty="0">
                <a:solidFill>
                  <a:schemeClr val="accent2">
                    <a:lumMod val="50000"/>
                  </a:schemeClr>
                </a:solidFill>
              </a:rPr>
              <a:t>SQL</a:t>
            </a:r>
          </a:p>
        </p:txBody>
      </p:sp>
      <p:sp>
        <p:nvSpPr>
          <p:cNvPr id="21" name="TextBox 20">
            <a:extLst>
              <a:ext uri="{FF2B5EF4-FFF2-40B4-BE49-F238E27FC236}">
                <a16:creationId xmlns:a16="http://schemas.microsoft.com/office/drawing/2014/main" id="{4C0E661D-1A57-C61F-2985-41348A0884F9}"/>
              </a:ext>
            </a:extLst>
          </p:cNvPr>
          <p:cNvSpPr txBox="1"/>
          <p:nvPr/>
        </p:nvSpPr>
        <p:spPr>
          <a:xfrm>
            <a:off x="2634558" y="3558623"/>
            <a:ext cx="6129195" cy="923330"/>
          </a:xfrm>
          <a:prstGeom prst="rect">
            <a:avLst/>
          </a:prstGeom>
          <a:noFill/>
        </p:spPr>
        <p:txBody>
          <a:bodyPr wrap="square" rtlCol="0">
            <a:spAutoFit/>
          </a:bodyPr>
          <a:lstStyle/>
          <a:p>
            <a:pPr algn="ctr"/>
            <a:r>
              <a:rPr lang="en-US" dirty="0"/>
              <a:t>is the backbone of data storage, management, and retrieval, making it essential for monitoring systems, saving historical records, and organizing structured data efficiently.</a:t>
            </a:r>
          </a:p>
        </p:txBody>
      </p:sp>
      <p:sp>
        <p:nvSpPr>
          <p:cNvPr id="24" name="TextBox 23">
            <a:extLst>
              <a:ext uri="{FF2B5EF4-FFF2-40B4-BE49-F238E27FC236}">
                <a16:creationId xmlns:a16="http://schemas.microsoft.com/office/drawing/2014/main" id="{C958BE4E-8B1F-7C3A-C06B-4AA4A3AA63FD}"/>
              </a:ext>
            </a:extLst>
          </p:cNvPr>
          <p:cNvSpPr txBox="1"/>
          <p:nvPr/>
        </p:nvSpPr>
        <p:spPr>
          <a:xfrm>
            <a:off x="-141083" y="1041744"/>
            <a:ext cx="7610192"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Efficient Indexing &amp; Querying: Stores data in tables with relationships</a:t>
            </a:r>
          </a:p>
          <a:p>
            <a:pPr marL="285750" indent="-285750" algn="ctr">
              <a:buFont typeface="Arial" panose="020B0604020202020204" pitchFamily="34" charset="0"/>
              <a:buChar char="•"/>
            </a:pPr>
            <a:r>
              <a:rPr lang="en-US" dirty="0"/>
              <a:t>Continuous Data Logging : Stores real-time sensor or event data</a:t>
            </a:r>
          </a:p>
          <a:p>
            <a:pPr marL="285750" indent="-285750" algn="ctr">
              <a:buFont typeface="Arial" panose="020B0604020202020204" pitchFamily="34" charset="0"/>
              <a:buChar char="•"/>
            </a:pPr>
            <a:r>
              <a:rPr lang="en-US" dirty="0"/>
              <a:t>Triggers &amp; Events : Automates actions when data changes</a:t>
            </a:r>
          </a:p>
        </p:txBody>
      </p:sp>
      <p:sp>
        <p:nvSpPr>
          <p:cNvPr id="2" name="Oval 1">
            <a:extLst>
              <a:ext uri="{FF2B5EF4-FFF2-40B4-BE49-F238E27FC236}">
                <a16:creationId xmlns:a16="http://schemas.microsoft.com/office/drawing/2014/main" id="{13C83556-53CC-D943-54CC-FC7A594C22D5}"/>
              </a:ext>
            </a:extLst>
          </p:cNvPr>
          <p:cNvSpPr/>
          <p:nvPr/>
        </p:nvSpPr>
        <p:spPr>
          <a:xfrm>
            <a:off x="5221853" y="4614167"/>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A9C5A9F-775E-46C0-5F2C-F0084A4C3EBF}"/>
              </a:ext>
            </a:extLst>
          </p:cNvPr>
          <p:cNvCxnSpPr>
            <a:cxnSpLocks/>
            <a:endCxn id="2" idx="4"/>
          </p:cNvCxnSpPr>
          <p:nvPr/>
        </p:nvCxnSpPr>
        <p:spPr>
          <a:xfrm flipH="1" flipV="1">
            <a:off x="5448190" y="5084947"/>
            <a:ext cx="9054" cy="1773053"/>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4" name="Oval 3">
            <a:extLst>
              <a:ext uri="{FF2B5EF4-FFF2-40B4-BE49-F238E27FC236}">
                <a16:creationId xmlns:a16="http://schemas.microsoft.com/office/drawing/2014/main" id="{8073F571-3626-178E-A321-297325CADA89}"/>
              </a:ext>
            </a:extLst>
          </p:cNvPr>
          <p:cNvSpPr/>
          <p:nvPr/>
        </p:nvSpPr>
        <p:spPr>
          <a:xfrm>
            <a:off x="1939769" y="3682023"/>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20421F51-790B-7662-F2BC-A636EC333F4E}"/>
              </a:ext>
            </a:extLst>
          </p:cNvPr>
          <p:cNvCxnSpPr>
            <a:cxnSpLocks/>
            <a:endCxn id="4" idx="2"/>
          </p:cNvCxnSpPr>
          <p:nvPr/>
        </p:nvCxnSpPr>
        <p:spPr>
          <a:xfrm>
            <a:off x="0" y="3917413"/>
            <a:ext cx="1939769"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43737B5D-465D-6B5B-B0B3-B299932110DC}"/>
              </a:ext>
            </a:extLst>
          </p:cNvPr>
          <p:cNvPicPr>
            <a:picLocks noChangeAspect="1"/>
          </p:cNvPicPr>
          <p:nvPr/>
        </p:nvPicPr>
        <p:blipFill>
          <a:blip r:embed="rId2"/>
          <a:stretch>
            <a:fillRect/>
          </a:stretch>
        </p:blipFill>
        <p:spPr>
          <a:xfrm>
            <a:off x="7818135" y="222380"/>
            <a:ext cx="3135264" cy="3336243"/>
          </a:xfrm>
          <a:prstGeom prst="rect">
            <a:avLst/>
          </a:prstGeom>
        </p:spPr>
      </p:pic>
      <p:sp>
        <p:nvSpPr>
          <p:cNvPr id="10" name="TextBox 9">
            <a:extLst>
              <a:ext uri="{FF2B5EF4-FFF2-40B4-BE49-F238E27FC236}">
                <a16:creationId xmlns:a16="http://schemas.microsoft.com/office/drawing/2014/main" id="{E4639EFA-D4DC-D8FC-46C6-5BC390E97357}"/>
              </a:ext>
            </a:extLst>
          </p:cNvPr>
          <p:cNvSpPr txBox="1"/>
          <p:nvPr/>
        </p:nvSpPr>
        <p:spPr>
          <a:xfrm>
            <a:off x="332982" y="5321172"/>
            <a:ext cx="4888871"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Filtering &amp; Searching: Queries specific data</a:t>
            </a:r>
          </a:p>
          <a:p>
            <a:pPr marL="285750" indent="-285750" algn="ctr">
              <a:buFont typeface="Arial" panose="020B0604020202020204" pitchFamily="34" charset="0"/>
              <a:buChar char="•"/>
            </a:pPr>
            <a:r>
              <a:rPr lang="en-US" dirty="0"/>
              <a:t>Access Control: Manages user roles and permissions</a:t>
            </a:r>
          </a:p>
          <a:p>
            <a:endParaRPr lang="en-US" dirty="0"/>
          </a:p>
        </p:txBody>
      </p:sp>
      <p:sp>
        <p:nvSpPr>
          <p:cNvPr id="11" name="TextBox 10">
            <a:extLst>
              <a:ext uri="{FF2B5EF4-FFF2-40B4-BE49-F238E27FC236}">
                <a16:creationId xmlns:a16="http://schemas.microsoft.com/office/drawing/2014/main" id="{61C4BB6B-203D-AE1F-EF56-D93DAF9FFF16}"/>
              </a:ext>
            </a:extLst>
          </p:cNvPr>
          <p:cNvSpPr txBox="1"/>
          <p:nvPr/>
        </p:nvSpPr>
        <p:spPr>
          <a:xfrm>
            <a:off x="6910475" y="5459671"/>
            <a:ext cx="3899360" cy="923330"/>
          </a:xfrm>
          <a:prstGeom prst="rect">
            <a:avLst/>
          </a:prstGeom>
          <a:noFill/>
        </p:spPr>
        <p:txBody>
          <a:bodyPr wrap="square" rtlCol="0">
            <a:spAutoFit/>
          </a:bodyPr>
          <a:lstStyle/>
          <a:p>
            <a:pPr marL="285750" indent="-285750" algn="ctr">
              <a:buFont typeface="Arial" panose="020B0604020202020204" pitchFamily="34" charset="0"/>
              <a:buChar char="•"/>
            </a:pPr>
            <a:r>
              <a:rPr lang="en-US" dirty="0"/>
              <a:t>Connects to Flask, </a:t>
            </a:r>
            <a:r>
              <a:rPr lang="en-US" dirty="0" err="1"/>
              <a:t>Streamlit</a:t>
            </a:r>
            <a:r>
              <a:rPr lang="en-US" dirty="0"/>
              <a:t>, Power BI for visualization</a:t>
            </a:r>
          </a:p>
          <a:p>
            <a:endParaRPr lang="en-US" dirty="0"/>
          </a:p>
        </p:txBody>
      </p:sp>
    </p:spTree>
    <p:extLst>
      <p:ext uri="{BB962C8B-B14F-4D97-AF65-F5344CB8AC3E}">
        <p14:creationId xmlns:p14="http://schemas.microsoft.com/office/powerpoint/2010/main" val="3414934036"/>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0132D-C94A-83CC-62EF-7588FADA96E6}"/>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704695A6-6A3C-033B-44D4-52DFAA5A5B31}"/>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11</a:t>
            </a:r>
          </a:p>
        </p:txBody>
      </p:sp>
      <p:sp>
        <p:nvSpPr>
          <p:cNvPr id="20" name="TextBox 19">
            <a:extLst>
              <a:ext uri="{FF2B5EF4-FFF2-40B4-BE49-F238E27FC236}">
                <a16:creationId xmlns:a16="http://schemas.microsoft.com/office/drawing/2014/main" id="{91191739-3C02-2102-9C57-C5E4958ACE4F}"/>
              </a:ext>
            </a:extLst>
          </p:cNvPr>
          <p:cNvSpPr txBox="1"/>
          <p:nvPr/>
        </p:nvSpPr>
        <p:spPr>
          <a:xfrm>
            <a:off x="4360924" y="3243944"/>
            <a:ext cx="2549551" cy="369332"/>
          </a:xfrm>
          <a:prstGeom prst="rect">
            <a:avLst/>
          </a:prstGeom>
          <a:noFill/>
        </p:spPr>
        <p:txBody>
          <a:bodyPr wrap="square" rtlCol="0">
            <a:spAutoFit/>
          </a:bodyPr>
          <a:lstStyle/>
          <a:p>
            <a:pPr algn="ctr"/>
            <a:r>
              <a:rPr lang="en-US" b="1" dirty="0">
                <a:solidFill>
                  <a:schemeClr val="accent2">
                    <a:lumMod val="50000"/>
                  </a:schemeClr>
                </a:solidFill>
              </a:rPr>
              <a:t>STREAMLIT</a:t>
            </a:r>
          </a:p>
        </p:txBody>
      </p:sp>
      <p:sp>
        <p:nvSpPr>
          <p:cNvPr id="21" name="TextBox 20">
            <a:extLst>
              <a:ext uri="{FF2B5EF4-FFF2-40B4-BE49-F238E27FC236}">
                <a16:creationId xmlns:a16="http://schemas.microsoft.com/office/drawing/2014/main" id="{2861729F-A849-065E-DA68-22A51FCA89DB}"/>
              </a:ext>
            </a:extLst>
          </p:cNvPr>
          <p:cNvSpPr txBox="1"/>
          <p:nvPr/>
        </p:nvSpPr>
        <p:spPr>
          <a:xfrm>
            <a:off x="2634558" y="3558623"/>
            <a:ext cx="6129195" cy="923330"/>
          </a:xfrm>
          <a:prstGeom prst="rect">
            <a:avLst/>
          </a:prstGeom>
          <a:noFill/>
        </p:spPr>
        <p:txBody>
          <a:bodyPr wrap="square" rtlCol="0">
            <a:spAutoFit/>
          </a:bodyPr>
          <a:lstStyle/>
          <a:p>
            <a:pPr algn="ctr"/>
            <a:r>
              <a:rPr lang="en-US" dirty="0"/>
              <a:t>is a Python-based web framework that makes it easy to build interactive dashboards and visualize SQL database data with minimal code</a:t>
            </a:r>
          </a:p>
        </p:txBody>
      </p:sp>
      <p:sp>
        <p:nvSpPr>
          <p:cNvPr id="4" name="Oval 3">
            <a:extLst>
              <a:ext uri="{FF2B5EF4-FFF2-40B4-BE49-F238E27FC236}">
                <a16:creationId xmlns:a16="http://schemas.microsoft.com/office/drawing/2014/main" id="{9285A7EC-2B0C-A751-1F4F-355F0FE901D9}"/>
              </a:ext>
            </a:extLst>
          </p:cNvPr>
          <p:cNvSpPr/>
          <p:nvPr/>
        </p:nvSpPr>
        <p:spPr>
          <a:xfrm>
            <a:off x="1939769" y="3682023"/>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AAE7E0BE-84F5-2372-6E2F-0AC604C99116}"/>
              </a:ext>
            </a:extLst>
          </p:cNvPr>
          <p:cNvCxnSpPr>
            <a:cxnSpLocks/>
            <a:endCxn id="4" idx="2"/>
          </p:cNvCxnSpPr>
          <p:nvPr/>
        </p:nvCxnSpPr>
        <p:spPr>
          <a:xfrm>
            <a:off x="0" y="3917413"/>
            <a:ext cx="1939769"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750D8EC7-FC55-FC1E-C969-A5BEBC778657}"/>
              </a:ext>
            </a:extLst>
          </p:cNvPr>
          <p:cNvPicPr>
            <a:picLocks noChangeAspect="1"/>
          </p:cNvPicPr>
          <p:nvPr/>
        </p:nvPicPr>
        <p:blipFill>
          <a:blip r:embed="rId2"/>
          <a:stretch>
            <a:fillRect/>
          </a:stretch>
        </p:blipFill>
        <p:spPr>
          <a:xfrm>
            <a:off x="4360924" y="4489886"/>
            <a:ext cx="3396996" cy="2124993"/>
          </a:xfrm>
          <a:prstGeom prst="rect">
            <a:avLst/>
          </a:prstGeom>
        </p:spPr>
      </p:pic>
      <p:sp>
        <p:nvSpPr>
          <p:cNvPr id="7" name="Oval 6">
            <a:extLst>
              <a:ext uri="{FF2B5EF4-FFF2-40B4-BE49-F238E27FC236}">
                <a16:creationId xmlns:a16="http://schemas.microsoft.com/office/drawing/2014/main" id="{3A33A4C2-77B5-C5D7-E55C-5B4F51C77055}"/>
              </a:ext>
            </a:extLst>
          </p:cNvPr>
          <p:cNvSpPr/>
          <p:nvPr/>
        </p:nvSpPr>
        <p:spPr>
          <a:xfrm>
            <a:off x="5241785" y="1742078"/>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B1344B5E-288D-0008-866C-4915122BF092}"/>
              </a:ext>
            </a:extLst>
          </p:cNvPr>
          <p:cNvCxnSpPr>
            <a:cxnSpLocks/>
          </p:cNvCxnSpPr>
          <p:nvPr/>
        </p:nvCxnSpPr>
        <p:spPr>
          <a:xfrm flipH="1" flipV="1">
            <a:off x="5459069" y="0"/>
            <a:ext cx="9054" cy="1742078"/>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pic>
        <p:nvPicPr>
          <p:cNvPr id="12" name="Content Placeholder 8" descr="A screen shot of a computer&#10;&#10;AI-generated content may be incorrect.">
            <a:extLst>
              <a:ext uri="{FF2B5EF4-FFF2-40B4-BE49-F238E27FC236}">
                <a16:creationId xmlns:a16="http://schemas.microsoft.com/office/drawing/2014/main" id="{DCFE162F-E13F-471F-8786-6A250F2CB56D}"/>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623861" y="375251"/>
            <a:ext cx="4021393" cy="2346254"/>
          </a:xfrm>
          <a:prstGeom prst="rect">
            <a:avLst/>
          </a:prstGeom>
        </p:spPr>
      </p:pic>
      <p:pic>
        <p:nvPicPr>
          <p:cNvPr id="14" name="Picture 13">
            <a:extLst>
              <a:ext uri="{FF2B5EF4-FFF2-40B4-BE49-F238E27FC236}">
                <a16:creationId xmlns:a16="http://schemas.microsoft.com/office/drawing/2014/main" id="{C11E95A5-3799-2CC0-D6A3-012FAFDA86B6}"/>
              </a:ext>
            </a:extLst>
          </p:cNvPr>
          <p:cNvPicPr>
            <a:picLocks noChangeAspect="1"/>
          </p:cNvPicPr>
          <p:nvPr/>
        </p:nvPicPr>
        <p:blipFill>
          <a:blip r:embed="rId4"/>
          <a:stretch>
            <a:fillRect/>
          </a:stretch>
        </p:blipFill>
        <p:spPr>
          <a:xfrm>
            <a:off x="6560913" y="243121"/>
            <a:ext cx="5159959" cy="2739994"/>
          </a:xfrm>
          <a:prstGeom prst="rect">
            <a:avLst/>
          </a:prstGeom>
        </p:spPr>
      </p:pic>
      <p:sp>
        <p:nvSpPr>
          <p:cNvPr id="15" name="TextBox 14">
            <a:extLst>
              <a:ext uri="{FF2B5EF4-FFF2-40B4-BE49-F238E27FC236}">
                <a16:creationId xmlns:a16="http://schemas.microsoft.com/office/drawing/2014/main" id="{73098442-9D14-7047-9A94-3C9FEA23230C}"/>
              </a:ext>
            </a:extLst>
          </p:cNvPr>
          <p:cNvSpPr txBox="1"/>
          <p:nvPr/>
        </p:nvSpPr>
        <p:spPr>
          <a:xfrm>
            <a:off x="-76384" y="5223850"/>
            <a:ext cx="4437024" cy="1200329"/>
          </a:xfrm>
          <a:prstGeom prst="rect">
            <a:avLst/>
          </a:prstGeom>
          <a:noFill/>
        </p:spPr>
        <p:txBody>
          <a:bodyPr wrap="square" rtlCol="0">
            <a:spAutoFit/>
          </a:bodyPr>
          <a:lstStyle/>
          <a:p>
            <a:pPr marL="285750" indent="-285750" algn="ctr">
              <a:buFont typeface="Arial" panose="020B0604020202020204" pitchFamily="34" charset="0"/>
              <a:buChar char="•"/>
            </a:pPr>
            <a:r>
              <a:rPr lang="en-US" dirty="0"/>
              <a:t>Start a print remotely: start collecting data from sensors save the AI results in a new print job folder and create a new table in the SQL DB</a:t>
            </a:r>
          </a:p>
        </p:txBody>
      </p:sp>
      <p:sp>
        <p:nvSpPr>
          <p:cNvPr id="16" name="TextBox 15">
            <a:extLst>
              <a:ext uri="{FF2B5EF4-FFF2-40B4-BE49-F238E27FC236}">
                <a16:creationId xmlns:a16="http://schemas.microsoft.com/office/drawing/2014/main" id="{D69194F3-6839-571D-4E66-2D29DB10FAC8}"/>
              </a:ext>
            </a:extLst>
          </p:cNvPr>
          <p:cNvSpPr txBox="1"/>
          <p:nvPr/>
        </p:nvSpPr>
        <p:spPr>
          <a:xfrm>
            <a:off x="7758488" y="5223850"/>
            <a:ext cx="3962384" cy="646331"/>
          </a:xfrm>
          <a:prstGeom prst="rect">
            <a:avLst/>
          </a:prstGeom>
          <a:noFill/>
        </p:spPr>
        <p:txBody>
          <a:bodyPr wrap="square" rtlCol="0">
            <a:spAutoFit/>
          </a:bodyPr>
          <a:lstStyle/>
          <a:p>
            <a:pPr marL="285750" indent="-285750" algn="ctr">
              <a:buFont typeface="Arial" panose="020B0604020202020204" pitchFamily="34" charset="0"/>
              <a:buChar char="•"/>
            </a:pPr>
            <a:r>
              <a:rPr lang="en-US" dirty="0"/>
              <a:t>Access and Query data in real time</a:t>
            </a:r>
          </a:p>
          <a:p>
            <a:pPr marL="285750" indent="-285750" algn="ctr">
              <a:buFont typeface="Arial" panose="020B0604020202020204" pitchFamily="34" charset="0"/>
              <a:buChar char="•"/>
            </a:pPr>
            <a:r>
              <a:rPr lang="en-US" dirty="0"/>
              <a:t>Visualize tables and plot data </a:t>
            </a:r>
          </a:p>
        </p:txBody>
      </p:sp>
    </p:spTree>
    <p:extLst>
      <p:ext uri="{BB962C8B-B14F-4D97-AF65-F5344CB8AC3E}">
        <p14:creationId xmlns:p14="http://schemas.microsoft.com/office/powerpoint/2010/main" val="308853228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EAFC-DC9C-0DC3-246A-C617D32124F6}"/>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65C7ABCC-2C28-8246-BFF9-0CC631FE944A}"/>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12</a:t>
            </a:r>
          </a:p>
        </p:txBody>
      </p:sp>
      <p:sp>
        <p:nvSpPr>
          <p:cNvPr id="20" name="TextBox 19">
            <a:extLst>
              <a:ext uri="{FF2B5EF4-FFF2-40B4-BE49-F238E27FC236}">
                <a16:creationId xmlns:a16="http://schemas.microsoft.com/office/drawing/2014/main" id="{2F7045D4-84E3-B9C5-3221-9EE4B2CC99E7}"/>
              </a:ext>
            </a:extLst>
          </p:cNvPr>
          <p:cNvSpPr txBox="1"/>
          <p:nvPr/>
        </p:nvSpPr>
        <p:spPr>
          <a:xfrm>
            <a:off x="4360924" y="3243944"/>
            <a:ext cx="2549551" cy="369332"/>
          </a:xfrm>
          <a:prstGeom prst="rect">
            <a:avLst/>
          </a:prstGeom>
          <a:noFill/>
        </p:spPr>
        <p:txBody>
          <a:bodyPr wrap="square" rtlCol="0">
            <a:spAutoFit/>
          </a:bodyPr>
          <a:lstStyle/>
          <a:p>
            <a:pPr algn="ctr"/>
            <a:r>
              <a:rPr lang="en-US" b="1" dirty="0">
                <a:solidFill>
                  <a:schemeClr val="accent2">
                    <a:lumMod val="50000"/>
                  </a:schemeClr>
                </a:solidFill>
              </a:rPr>
              <a:t>AI AGENT</a:t>
            </a:r>
          </a:p>
        </p:txBody>
      </p:sp>
      <p:sp>
        <p:nvSpPr>
          <p:cNvPr id="21" name="TextBox 20">
            <a:extLst>
              <a:ext uri="{FF2B5EF4-FFF2-40B4-BE49-F238E27FC236}">
                <a16:creationId xmlns:a16="http://schemas.microsoft.com/office/drawing/2014/main" id="{7213D73E-097E-8505-DC36-6224ADC81588}"/>
              </a:ext>
            </a:extLst>
          </p:cNvPr>
          <p:cNvSpPr txBox="1"/>
          <p:nvPr/>
        </p:nvSpPr>
        <p:spPr>
          <a:xfrm>
            <a:off x="2652665" y="3631994"/>
            <a:ext cx="6518495" cy="646331"/>
          </a:xfrm>
          <a:prstGeom prst="rect">
            <a:avLst/>
          </a:prstGeom>
          <a:noFill/>
        </p:spPr>
        <p:txBody>
          <a:bodyPr wrap="square" rtlCol="0">
            <a:spAutoFit/>
          </a:bodyPr>
          <a:lstStyle/>
          <a:p>
            <a:pPr algn="ctr"/>
            <a:r>
              <a:rPr lang="en-US" dirty="0"/>
              <a:t>uses advanced language models (like GPT) to automate tasks, process information, and interact with users in natural language. </a:t>
            </a:r>
          </a:p>
        </p:txBody>
      </p:sp>
      <p:sp>
        <p:nvSpPr>
          <p:cNvPr id="15" name="TextBox 14">
            <a:extLst>
              <a:ext uri="{FF2B5EF4-FFF2-40B4-BE49-F238E27FC236}">
                <a16:creationId xmlns:a16="http://schemas.microsoft.com/office/drawing/2014/main" id="{9CDFEA3C-25FE-EE84-BA51-C14452D11E5C}"/>
              </a:ext>
            </a:extLst>
          </p:cNvPr>
          <p:cNvSpPr txBox="1"/>
          <p:nvPr/>
        </p:nvSpPr>
        <p:spPr>
          <a:xfrm>
            <a:off x="8805178" y="862515"/>
            <a:ext cx="4437024" cy="1200329"/>
          </a:xfrm>
          <a:prstGeom prst="rect">
            <a:avLst/>
          </a:prstGeom>
          <a:noFill/>
        </p:spPr>
        <p:txBody>
          <a:bodyPr wrap="square" rtlCol="0">
            <a:spAutoFit/>
          </a:bodyPr>
          <a:lstStyle/>
          <a:p>
            <a:r>
              <a:rPr lang="en-US" u="sng" dirty="0"/>
              <a:t>User Interaction Tools:</a:t>
            </a:r>
          </a:p>
          <a:p>
            <a:pPr marL="285750" indent="-285750">
              <a:buFont typeface="Arial" panose="020B0604020202020204" pitchFamily="34" charset="0"/>
              <a:buChar char="•"/>
            </a:pPr>
            <a:r>
              <a:rPr lang="en-US" dirty="0"/>
              <a:t> Speech Recognition</a:t>
            </a:r>
          </a:p>
          <a:p>
            <a:pPr marL="285750" indent="-285750">
              <a:buFont typeface="Arial" panose="020B0604020202020204" pitchFamily="34" charset="0"/>
              <a:buChar char="•"/>
            </a:pPr>
            <a:r>
              <a:rPr lang="en-US" dirty="0"/>
              <a:t>Text-to-Speech</a:t>
            </a:r>
          </a:p>
          <a:p>
            <a:pPr marL="285750" indent="-285750">
              <a:buFont typeface="Arial" panose="020B0604020202020204" pitchFamily="34" charset="0"/>
              <a:buChar char="•"/>
            </a:pPr>
            <a:r>
              <a:rPr lang="en-US" dirty="0"/>
              <a:t>Chatbots</a:t>
            </a:r>
          </a:p>
        </p:txBody>
      </p:sp>
      <p:sp>
        <p:nvSpPr>
          <p:cNvPr id="16" name="TextBox 15">
            <a:extLst>
              <a:ext uri="{FF2B5EF4-FFF2-40B4-BE49-F238E27FC236}">
                <a16:creationId xmlns:a16="http://schemas.microsoft.com/office/drawing/2014/main" id="{50305C7C-93AB-2D1E-D315-99641CF22B27}"/>
              </a:ext>
            </a:extLst>
          </p:cNvPr>
          <p:cNvSpPr txBox="1"/>
          <p:nvPr/>
        </p:nvSpPr>
        <p:spPr>
          <a:xfrm>
            <a:off x="747566" y="4845288"/>
            <a:ext cx="3962384" cy="1477328"/>
          </a:xfrm>
          <a:prstGeom prst="rect">
            <a:avLst/>
          </a:prstGeom>
          <a:noFill/>
        </p:spPr>
        <p:txBody>
          <a:bodyPr wrap="square" rtlCol="0">
            <a:spAutoFit/>
          </a:bodyPr>
          <a:lstStyle/>
          <a:p>
            <a:r>
              <a:rPr lang="en-US" u="sng" dirty="0"/>
              <a:t>Connectivity &amp; Integration Tools:</a:t>
            </a:r>
          </a:p>
          <a:p>
            <a:pPr marL="285750" indent="-285750">
              <a:buFont typeface="Arial" panose="020B0604020202020204" pitchFamily="34" charset="0"/>
              <a:buChar char="•"/>
            </a:pPr>
            <a:r>
              <a:rPr lang="en-US" dirty="0"/>
              <a:t>Databases (SQL, NoSQL)</a:t>
            </a:r>
          </a:p>
          <a:p>
            <a:pPr marL="285750" indent="-285750">
              <a:buFont typeface="Arial" panose="020B0604020202020204" pitchFamily="34" charset="0"/>
              <a:buChar char="•"/>
            </a:pPr>
            <a:r>
              <a:rPr lang="en-US" dirty="0" err="1"/>
              <a:t>WebSockets</a:t>
            </a:r>
            <a:r>
              <a:rPr lang="en-US" dirty="0"/>
              <a:t> &amp; APIs (Flask, </a:t>
            </a:r>
            <a:r>
              <a:rPr lang="en-US" dirty="0" err="1"/>
              <a:t>FastAPI</a:t>
            </a:r>
            <a:r>
              <a:rPr lang="en-US" dirty="0"/>
              <a:t>)</a:t>
            </a:r>
          </a:p>
          <a:p>
            <a:pPr marL="285750" indent="-285750">
              <a:buFont typeface="Arial" panose="020B0604020202020204" pitchFamily="34" charset="0"/>
              <a:buChar char="•"/>
            </a:pPr>
            <a:r>
              <a:rPr lang="en-US" dirty="0"/>
              <a:t>IoT &amp; Edge Computing (MQTT, Node-RED)</a:t>
            </a:r>
          </a:p>
        </p:txBody>
      </p:sp>
      <p:pic>
        <p:nvPicPr>
          <p:cNvPr id="2" name="Picture 1">
            <a:extLst>
              <a:ext uri="{FF2B5EF4-FFF2-40B4-BE49-F238E27FC236}">
                <a16:creationId xmlns:a16="http://schemas.microsoft.com/office/drawing/2014/main" id="{48A787E4-9452-5681-B780-3162CBB5CDE7}"/>
              </a:ext>
            </a:extLst>
          </p:cNvPr>
          <p:cNvPicPr>
            <a:picLocks noChangeAspect="1"/>
          </p:cNvPicPr>
          <p:nvPr/>
        </p:nvPicPr>
        <p:blipFill>
          <a:blip r:embed="rId2"/>
          <a:stretch>
            <a:fillRect/>
          </a:stretch>
        </p:blipFill>
        <p:spPr>
          <a:xfrm>
            <a:off x="434152" y="184812"/>
            <a:ext cx="3652961" cy="3091326"/>
          </a:xfrm>
          <a:prstGeom prst="rect">
            <a:avLst/>
          </a:prstGeom>
        </p:spPr>
      </p:pic>
      <p:sp>
        <p:nvSpPr>
          <p:cNvPr id="3" name="Oval 2">
            <a:extLst>
              <a:ext uri="{FF2B5EF4-FFF2-40B4-BE49-F238E27FC236}">
                <a16:creationId xmlns:a16="http://schemas.microsoft.com/office/drawing/2014/main" id="{F9D729BB-C4C4-E4C0-FB5F-378A94DED7BE}"/>
              </a:ext>
            </a:extLst>
          </p:cNvPr>
          <p:cNvSpPr/>
          <p:nvPr/>
        </p:nvSpPr>
        <p:spPr>
          <a:xfrm>
            <a:off x="9807663" y="3682023"/>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50691B5-C66B-E250-2D0D-75D741CE3D2F}"/>
              </a:ext>
            </a:extLst>
          </p:cNvPr>
          <p:cNvCxnSpPr>
            <a:cxnSpLocks/>
          </p:cNvCxnSpPr>
          <p:nvPr/>
        </p:nvCxnSpPr>
        <p:spPr>
          <a:xfrm>
            <a:off x="10252231" y="3913166"/>
            <a:ext cx="1939769"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871F6FE4-77D8-9A35-2364-0D504C089B6C}"/>
              </a:ext>
            </a:extLst>
          </p:cNvPr>
          <p:cNvSpPr/>
          <p:nvPr/>
        </p:nvSpPr>
        <p:spPr>
          <a:xfrm>
            <a:off x="5169361" y="4639251"/>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1AC1A34-F54A-A1DA-1EF4-8091C423D6B8}"/>
              </a:ext>
            </a:extLst>
          </p:cNvPr>
          <p:cNvCxnSpPr>
            <a:cxnSpLocks/>
          </p:cNvCxnSpPr>
          <p:nvPr/>
        </p:nvCxnSpPr>
        <p:spPr>
          <a:xfrm flipH="1" flipV="1">
            <a:off x="5395698" y="5079220"/>
            <a:ext cx="9054" cy="1773053"/>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337AABC1-7042-EB11-2449-0AA12272B041}"/>
              </a:ext>
            </a:extLst>
          </p:cNvPr>
          <p:cNvSpPr txBox="1"/>
          <p:nvPr/>
        </p:nvSpPr>
        <p:spPr>
          <a:xfrm>
            <a:off x="4526318" y="856727"/>
            <a:ext cx="4437024" cy="1200329"/>
          </a:xfrm>
          <a:prstGeom prst="rect">
            <a:avLst/>
          </a:prstGeom>
          <a:noFill/>
        </p:spPr>
        <p:txBody>
          <a:bodyPr wrap="square" rtlCol="0">
            <a:spAutoFit/>
          </a:bodyPr>
          <a:lstStyle/>
          <a:p>
            <a:r>
              <a:rPr lang="en-US" u="sng" dirty="0"/>
              <a:t>Automation &amp; Process Control Tools:</a:t>
            </a:r>
          </a:p>
          <a:p>
            <a:pPr marL="285750" indent="-285750">
              <a:buFont typeface="Arial" panose="020B0604020202020204" pitchFamily="34" charset="0"/>
              <a:buChar char="•"/>
            </a:pPr>
            <a:r>
              <a:rPr lang="en-US" dirty="0"/>
              <a:t>APIs &amp; Web Scraping</a:t>
            </a:r>
          </a:p>
          <a:p>
            <a:pPr marL="285750" indent="-285750">
              <a:buFont typeface="Arial" panose="020B0604020202020204" pitchFamily="34" charset="0"/>
              <a:buChar char="•"/>
            </a:pPr>
            <a:r>
              <a:rPr lang="en-US" dirty="0"/>
              <a:t>Task Scheduling (Airflow) </a:t>
            </a:r>
          </a:p>
          <a:p>
            <a:pPr marL="285750" indent="-285750">
              <a:buFont typeface="Arial" panose="020B0604020202020204" pitchFamily="34" charset="0"/>
              <a:buChar char="•"/>
            </a:pPr>
            <a:r>
              <a:rPr lang="en-US" dirty="0"/>
              <a:t> Robotics (ROS)</a:t>
            </a:r>
          </a:p>
        </p:txBody>
      </p:sp>
      <p:pic>
        <p:nvPicPr>
          <p:cNvPr id="22" name="Picture 21">
            <a:extLst>
              <a:ext uri="{FF2B5EF4-FFF2-40B4-BE49-F238E27FC236}">
                <a16:creationId xmlns:a16="http://schemas.microsoft.com/office/drawing/2014/main" id="{A63B57AB-9841-2347-1900-BC075C191BA8}"/>
              </a:ext>
            </a:extLst>
          </p:cNvPr>
          <p:cNvPicPr>
            <a:picLocks noChangeAspect="1"/>
          </p:cNvPicPr>
          <p:nvPr/>
        </p:nvPicPr>
        <p:blipFill>
          <a:blip r:embed="rId3"/>
          <a:stretch>
            <a:fillRect/>
          </a:stretch>
        </p:blipFill>
        <p:spPr>
          <a:xfrm>
            <a:off x="5899074" y="4591413"/>
            <a:ext cx="6128535" cy="19850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883532"/>
      </p:ext>
    </p:extLst>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39F4B-6EEE-0905-85F5-48565C13565B}"/>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3E4C9CD-92EA-7778-3F8F-F120D2DCA1C9}"/>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13</a:t>
            </a:r>
          </a:p>
        </p:txBody>
      </p:sp>
      <p:sp>
        <p:nvSpPr>
          <p:cNvPr id="20" name="TextBox 19">
            <a:extLst>
              <a:ext uri="{FF2B5EF4-FFF2-40B4-BE49-F238E27FC236}">
                <a16:creationId xmlns:a16="http://schemas.microsoft.com/office/drawing/2014/main" id="{96EB6E36-015B-8855-34DA-B77ECB6C0C42}"/>
              </a:ext>
            </a:extLst>
          </p:cNvPr>
          <p:cNvSpPr txBox="1"/>
          <p:nvPr/>
        </p:nvSpPr>
        <p:spPr>
          <a:xfrm>
            <a:off x="4129976" y="3262869"/>
            <a:ext cx="2549551" cy="369332"/>
          </a:xfrm>
          <a:prstGeom prst="rect">
            <a:avLst/>
          </a:prstGeom>
          <a:noFill/>
        </p:spPr>
        <p:txBody>
          <a:bodyPr wrap="square" rtlCol="0">
            <a:spAutoFit/>
          </a:bodyPr>
          <a:lstStyle/>
          <a:p>
            <a:pPr algn="ctr"/>
            <a:r>
              <a:rPr lang="en-US" b="1" dirty="0">
                <a:solidFill>
                  <a:schemeClr val="accent2">
                    <a:lumMod val="50000"/>
                  </a:schemeClr>
                </a:solidFill>
              </a:rPr>
              <a:t>CLOUD: AWS</a:t>
            </a:r>
          </a:p>
        </p:txBody>
      </p:sp>
      <p:sp>
        <p:nvSpPr>
          <p:cNvPr id="21" name="TextBox 20">
            <a:extLst>
              <a:ext uri="{FF2B5EF4-FFF2-40B4-BE49-F238E27FC236}">
                <a16:creationId xmlns:a16="http://schemas.microsoft.com/office/drawing/2014/main" id="{69D2C3AC-3595-033C-3048-046A4D64E5D4}"/>
              </a:ext>
            </a:extLst>
          </p:cNvPr>
          <p:cNvSpPr txBox="1"/>
          <p:nvPr/>
        </p:nvSpPr>
        <p:spPr>
          <a:xfrm>
            <a:off x="2136619" y="3631994"/>
            <a:ext cx="7378574" cy="646331"/>
          </a:xfrm>
          <a:prstGeom prst="rect">
            <a:avLst/>
          </a:prstGeom>
          <a:noFill/>
        </p:spPr>
        <p:txBody>
          <a:bodyPr wrap="square" rtlCol="0">
            <a:spAutoFit/>
          </a:bodyPr>
          <a:lstStyle/>
          <a:p>
            <a:pPr algn="ctr"/>
            <a:r>
              <a:rPr lang="en-US" dirty="0"/>
              <a:t>AWS provides several advantages for collecting, sharing, and computing data, making it a powerful cloud platform for data-driven applications. </a:t>
            </a:r>
          </a:p>
        </p:txBody>
      </p:sp>
      <p:sp>
        <p:nvSpPr>
          <p:cNvPr id="16" name="TextBox 15">
            <a:extLst>
              <a:ext uri="{FF2B5EF4-FFF2-40B4-BE49-F238E27FC236}">
                <a16:creationId xmlns:a16="http://schemas.microsoft.com/office/drawing/2014/main" id="{236A4E30-9478-8CAE-2680-5D695A8BD42D}"/>
              </a:ext>
            </a:extLst>
          </p:cNvPr>
          <p:cNvSpPr txBox="1"/>
          <p:nvPr/>
        </p:nvSpPr>
        <p:spPr>
          <a:xfrm>
            <a:off x="8452065" y="1678229"/>
            <a:ext cx="3962384" cy="1477328"/>
          </a:xfrm>
          <a:prstGeom prst="rect">
            <a:avLst/>
          </a:prstGeom>
          <a:noFill/>
        </p:spPr>
        <p:txBody>
          <a:bodyPr wrap="square" rtlCol="0">
            <a:spAutoFit/>
          </a:bodyPr>
          <a:lstStyle/>
          <a:p>
            <a:r>
              <a:rPr lang="en-US" u="sng" dirty="0"/>
              <a:t>Data Collection</a:t>
            </a:r>
          </a:p>
          <a:p>
            <a:pPr marL="285750" indent="-285750">
              <a:buFont typeface="Arial" panose="020B0604020202020204" pitchFamily="34" charset="0"/>
              <a:buChar char="•"/>
            </a:pPr>
            <a:r>
              <a:rPr lang="en-US" dirty="0"/>
              <a:t>AWS IoT Core</a:t>
            </a:r>
          </a:p>
          <a:p>
            <a:pPr marL="285750" indent="-285750">
              <a:buFont typeface="Arial" panose="020B0604020202020204" pitchFamily="34" charset="0"/>
              <a:buChar char="•"/>
            </a:pPr>
            <a:r>
              <a:rPr lang="en-US" dirty="0"/>
              <a:t>Amazon Kinesis</a:t>
            </a:r>
          </a:p>
          <a:p>
            <a:pPr marL="285750" indent="-285750">
              <a:buFont typeface="Arial" panose="020B0604020202020204" pitchFamily="34" charset="0"/>
              <a:buChar char="•"/>
            </a:pPr>
            <a:r>
              <a:rPr lang="en-US" dirty="0"/>
              <a:t>AWS </a:t>
            </a:r>
            <a:r>
              <a:rPr lang="en-US" dirty="0" err="1"/>
              <a:t>DataSync</a:t>
            </a:r>
            <a:endParaRPr lang="en-US" dirty="0"/>
          </a:p>
          <a:p>
            <a:pPr marL="285750" indent="-285750">
              <a:buFont typeface="Arial" panose="020B0604020202020204" pitchFamily="34" charset="0"/>
              <a:buChar char="•"/>
            </a:pPr>
            <a:r>
              <a:rPr lang="en-US" dirty="0"/>
              <a:t>AWS Snowball &amp; </a:t>
            </a:r>
            <a:r>
              <a:rPr lang="en-US" dirty="0" err="1"/>
              <a:t>Snowcone</a:t>
            </a:r>
            <a:endParaRPr lang="en-US" dirty="0"/>
          </a:p>
        </p:txBody>
      </p:sp>
      <p:sp>
        <p:nvSpPr>
          <p:cNvPr id="3" name="Oval 2">
            <a:extLst>
              <a:ext uri="{FF2B5EF4-FFF2-40B4-BE49-F238E27FC236}">
                <a16:creationId xmlns:a16="http://schemas.microsoft.com/office/drawing/2014/main" id="{0C42A0B8-3403-79EB-1258-8A4BDFEBDF6A}"/>
              </a:ext>
            </a:extLst>
          </p:cNvPr>
          <p:cNvSpPr/>
          <p:nvPr/>
        </p:nvSpPr>
        <p:spPr>
          <a:xfrm>
            <a:off x="5169361" y="1811167"/>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066BC4-831C-67EC-081F-20CCA615C67F}"/>
              </a:ext>
            </a:extLst>
          </p:cNvPr>
          <p:cNvCxnSpPr>
            <a:cxnSpLocks/>
          </p:cNvCxnSpPr>
          <p:nvPr/>
        </p:nvCxnSpPr>
        <p:spPr>
          <a:xfrm>
            <a:off x="5395698" y="0"/>
            <a:ext cx="0" cy="1818062"/>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C7134F13-A9DE-D984-E8FF-96ADAAFF9C8D}"/>
              </a:ext>
            </a:extLst>
          </p:cNvPr>
          <p:cNvSpPr/>
          <p:nvPr/>
        </p:nvSpPr>
        <p:spPr>
          <a:xfrm>
            <a:off x="5169361" y="4639251"/>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BB4CA00-B503-00ED-005A-A15BA919BBAB}"/>
              </a:ext>
            </a:extLst>
          </p:cNvPr>
          <p:cNvCxnSpPr>
            <a:cxnSpLocks/>
          </p:cNvCxnSpPr>
          <p:nvPr/>
        </p:nvCxnSpPr>
        <p:spPr>
          <a:xfrm flipH="1" flipV="1">
            <a:off x="5395698" y="5079220"/>
            <a:ext cx="9054" cy="1773053"/>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A5EE2913-84F0-CE8F-6706-0EA035A15391}"/>
              </a:ext>
            </a:extLst>
          </p:cNvPr>
          <p:cNvPicPr>
            <a:picLocks noChangeAspect="1"/>
          </p:cNvPicPr>
          <p:nvPr/>
        </p:nvPicPr>
        <p:blipFill>
          <a:blip r:embed="rId2"/>
          <a:stretch>
            <a:fillRect/>
          </a:stretch>
        </p:blipFill>
        <p:spPr>
          <a:xfrm>
            <a:off x="101673" y="93437"/>
            <a:ext cx="4352925" cy="2867025"/>
          </a:xfrm>
          <a:prstGeom prst="rect">
            <a:avLst/>
          </a:prstGeom>
        </p:spPr>
      </p:pic>
      <p:sp>
        <p:nvSpPr>
          <p:cNvPr id="7" name="TextBox 6">
            <a:extLst>
              <a:ext uri="{FF2B5EF4-FFF2-40B4-BE49-F238E27FC236}">
                <a16:creationId xmlns:a16="http://schemas.microsoft.com/office/drawing/2014/main" id="{9870C11E-4548-BCA8-B0A2-FD6F16A2582D}"/>
              </a:ext>
            </a:extLst>
          </p:cNvPr>
          <p:cNvSpPr txBox="1"/>
          <p:nvPr/>
        </p:nvSpPr>
        <p:spPr>
          <a:xfrm>
            <a:off x="5890497" y="49621"/>
            <a:ext cx="3962384" cy="1477328"/>
          </a:xfrm>
          <a:prstGeom prst="rect">
            <a:avLst/>
          </a:prstGeom>
          <a:noFill/>
        </p:spPr>
        <p:txBody>
          <a:bodyPr wrap="square" rtlCol="0">
            <a:spAutoFit/>
          </a:bodyPr>
          <a:lstStyle/>
          <a:p>
            <a:r>
              <a:rPr lang="en-US" u="sng" dirty="0"/>
              <a:t>Data Sharing</a:t>
            </a:r>
          </a:p>
          <a:p>
            <a:pPr marL="285750" indent="-285750">
              <a:buFont typeface="Arial" panose="020B0604020202020204" pitchFamily="34" charset="0"/>
              <a:buChar char="•"/>
            </a:pPr>
            <a:r>
              <a:rPr lang="en-US" dirty="0"/>
              <a:t>Amazon S3 &amp; AWS Data Exchange</a:t>
            </a:r>
          </a:p>
          <a:p>
            <a:pPr marL="285750" indent="-285750">
              <a:buFont typeface="Arial" panose="020B0604020202020204" pitchFamily="34" charset="0"/>
              <a:buChar char="•"/>
            </a:pPr>
            <a:r>
              <a:rPr lang="en-US" dirty="0"/>
              <a:t>AWS Lake Formation</a:t>
            </a:r>
          </a:p>
          <a:p>
            <a:pPr marL="285750" indent="-285750">
              <a:buFont typeface="Arial" panose="020B0604020202020204" pitchFamily="34" charset="0"/>
              <a:buChar char="•"/>
            </a:pPr>
            <a:r>
              <a:rPr lang="en-US" dirty="0"/>
              <a:t>Amazon Redshift Data Sharing</a:t>
            </a:r>
          </a:p>
          <a:p>
            <a:pPr marL="285750" indent="-285750">
              <a:buFont typeface="Arial" panose="020B0604020202020204" pitchFamily="34" charset="0"/>
              <a:buChar char="•"/>
            </a:pPr>
            <a:r>
              <a:rPr lang="en-US" dirty="0"/>
              <a:t>AWS Glue</a:t>
            </a:r>
          </a:p>
        </p:txBody>
      </p:sp>
      <p:sp>
        <p:nvSpPr>
          <p:cNvPr id="8" name="TextBox 7">
            <a:extLst>
              <a:ext uri="{FF2B5EF4-FFF2-40B4-BE49-F238E27FC236}">
                <a16:creationId xmlns:a16="http://schemas.microsoft.com/office/drawing/2014/main" id="{3EE71E08-A765-4169-39DD-A8558CA24AC1}"/>
              </a:ext>
            </a:extLst>
          </p:cNvPr>
          <p:cNvSpPr txBox="1"/>
          <p:nvPr/>
        </p:nvSpPr>
        <p:spPr>
          <a:xfrm>
            <a:off x="989694" y="4730624"/>
            <a:ext cx="3962384" cy="1754326"/>
          </a:xfrm>
          <a:prstGeom prst="rect">
            <a:avLst/>
          </a:prstGeom>
          <a:noFill/>
        </p:spPr>
        <p:txBody>
          <a:bodyPr wrap="square" rtlCol="0">
            <a:spAutoFit/>
          </a:bodyPr>
          <a:lstStyle/>
          <a:p>
            <a:r>
              <a:rPr lang="en-US" u="sng" dirty="0"/>
              <a:t>Data Computing &amp; Processing</a:t>
            </a:r>
          </a:p>
          <a:p>
            <a:pPr marL="285750" indent="-285750">
              <a:buFont typeface="Arial" panose="020B0604020202020204" pitchFamily="34" charset="0"/>
              <a:buChar char="•"/>
            </a:pPr>
            <a:r>
              <a:rPr lang="en-US" dirty="0"/>
              <a:t>AWS Lambda</a:t>
            </a:r>
          </a:p>
          <a:p>
            <a:pPr marL="285750" indent="-285750">
              <a:buFont typeface="Arial" panose="020B0604020202020204" pitchFamily="34" charset="0"/>
              <a:buChar char="•"/>
            </a:pPr>
            <a:r>
              <a:rPr lang="en-US" dirty="0"/>
              <a:t>Amazon EC2</a:t>
            </a:r>
          </a:p>
          <a:p>
            <a:pPr marL="285750" indent="-285750">
              <a:buFont typeface="Arial" panose="020B0604020202020204" pitchFamily="34" charset="0"/>
              <a:buChar char="•"/>
            </a:pPr>
            <a:r>
              <a:rPr lang="en-US" dirty="0"/>
              <a:t>AWS Batch</a:t>
            </a:r>
          </a:p>
          <a:p>
            <a:pPr marL="285750" indent="-285750">
              <a:buFont typeface="Arial" panose="020B0604020202020204" pitchFamily="34" charset="0"/>
              <a:buChar char="•"/>
            </a:pPr>
            <a:r>
              <a:rPr lang="en-US" dirty="0"/>
              <a:t>Amazon </a:t>
            </a:r>
            <a:r>
              <a:rPr lang="en-US" dirty="0" err="1"/>
              <a:t>SageMaker</a:t>
            </a:r>
            <a:endParaRPr lang="en-US" dirty="0"/>
          </a:p>
          <a:p>
            <a:pPr marL="285750" indent="-285750">
              <a:buFont typeface="Arial" panose="020B0604020202020204" pitchFamily="34" charset="0"/>
              <a:buChar char="•"/>
            </a:pPr>
            <a:r>
              <a:rPr lang="en-US" dirty="0"/>
              <a:t>AWS </a:t>
            </a:r>
            <a:r>
              <a:rPr lang="en-US" dirty="0" err="1"/>
              <a:t>Fargate</a:t>
            </a:r>
            <a:endParaRPr lang="en-US" dirty="0"/>
          </a:p>
        </p:txBody>
      </p:sp>
      <p:pic>
        <p:nvPicPr>
          <p:cNvPr id="14" name="Picture 13">
            <a:extLst>
              <a:ext uri="{FF2B5EF4-FFF2-40B4-BE49-F238E27FC236}">
                <a16:creationId xmlns:a16="http://schemas.microsoft.com/office/drawing/2014/main" id="{092BDD57-EE62-9364-3E17-B33F8FE9C164}"/>
              </a:ext>
            </a:extLst>
          </p:cNvPr>
          <p:cNvPicPr>
            <a:picLocks noChangeAspect="1"/>
          </p:cNvPicPr>
          <p:nvPr/>
        </p:nvPicPr>
        <p:blipFill>
          <a:blip r:embed="rId3"/>
          <a:stretch>
            <a:fillRect/>
          </a:stretch>
        </p:blipFill>
        <p:spPr>
          <a:xfrm>
            <a:off x="6264999" y="4328543"/>
            <a:ext cx="5296276" cy="2390775"/>
          </a:xfrm>
          <a:prstGeom prst="rect">
            <a:avLst/>
          </a:prstGeom>
        </p:spPr>
      </p:pic>
      <p:pic>
        <p:nvPicPr>
          <p:cNvPr id="18" name="Graphic 17" descr="Marker with solid fill">
            <a:extLst>
              <a:ext uri="{FF2B5EF4-FFF2-40B4-BE49-F238E27FC236}">
                <a16:creationId xmlns:a16="http://schemas.microsoft.com/office/drawing/2014/main" id="{8DF2B3F2-8DD7-B75D-0D2D-1F3C07EF11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8200" y="4874641"/>
            <a:ext cx="533616" cy="533616"/>
          </a:xfrm>
          <a:prstGeom prst="rect">
            <a:avLst/>
          </a:prstGeom>
        </p:spPr>
      </p:pic>
      <p:pic>
        <p:nvPicPr>
          <p:cNvPr id="26" name="Graphic 25" descr="Marker with solid fill">
            <a:extLst>
              <a:ext uri="{FF2B5EF4-FFF2-40B4-BE49-F238E27FC236}">
                <a16:creationId xmlns:a16="http://schemas.microsoft.com/office/drawing/2014/main" id="{19715CB0-DA65-7502-70C5-8F875A4CD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2063" y="4874641"/>
            <a:ext cx="533616" cy="533616"/>
          </a:xfrm>
          <a:prstGeom prst="rect">
            <a:avLst/>
          </a:prstGeom>
        </p:spPr>
      </p:pic>
      <p:sp>
        <p:nvSpPr>
          <p:cNvPr id="27" name="TextBox 26">
            <a:extLst>
              <a:ext uri="{FF2B5EF4-FFF2-40B4-BE49-F238E27FC236}">
                <a16:creationId xmlns:a16="http://schemas.microsoft.com/office/drawing/2014/main" id="{46DE4D72-08FA-035C-982B-47926492C683}"/>
              </a:ext>
            </a:extLst>
          </p:cNvPr>
          <p:cNvSpPr txBox="1"/>
          <p:nvPr/>
        </p:nvSpPr>
        <p:spPr>
          <a:xfrm>
            <a:off x="7310051" y="4687634"/>
            <a:ext cx="793687" cy="246221"/>
          </a:xfrm>
          <a:prstGeom prst="rect">
            <a:avLst/>
          </a:prstGeom>
          <a:noFill/>
        </p:spPr>
        <p:txBody>
          <a:bodyPr wrap="square" rtlCol="0">
            <a:spAutoFit/>
          </a:bodyPr>
          <a:lstStyle/>
          <a:p>
            <a:r>
              <a:rPr lang="en-US" sz="1000" b="1" dirty="0">
                <a:solidFill>
                  <a:schemeClr val="accent2">
                    <a:lumMod val="50000"/>
                  </a:schemeClr>
                </a:solidFill>
              </a:rPr>
              <a:t>DEHUB</a:t>
            </a:r>
          </a:p>
        </p:txBody>
      </p:sp>
      <p:sp>
        <p:nvSpPr>
          <p:cNvPr id="28" name="TextBox 27">
            <a:extLst>
              <a:ext uri="{FF2B5EF4-FFF2-40B4-BE49-F238E27FC236}">
                <a16:creationId xmlns:a16="http://schemas.microsoft.com/office/drawing/2014/main" id="{0F1E3800-ED41-68B0-5336-E28068E50E63}"/>
              </a:ext>
            </a:extLst>
          </p:cNvPr>
          <p:cNvSpPr txBox="1"/>
          <p:nvPr/>
        </p:nvSpPr>
        <p:spPr>
          <a:xfrm>
            <a:off x="8751946" y="4701312"/>
            <a:ext cx="793687" cy="246221"/>
          </a:xfrm>
          <a:prstGeom prst="rect">
            <a:avLst/>
          </a:prstGeom>
          <a:noFill/>
        </p:spPr>
        <p:txBody>
          <a:bodyPr wrap="square" rtlCol="0">
            <a:spAutoFit/>
          </a:bodyPr>
          <a:lstStyle/>
          <a:p>
            <a:r>
              <a:rPr lang="en-US" sz="1000" b="1" dirty="0">
                <a:solidFill>
                  <a:schemeClr val="accent2">
                    <a:lumMod val="50000"/>
                  </a:schemeClr>
                </a:solidFill>
              </a:rPr>
              <a:t>Greece</a:t>
            </a:r>
          </a:p>
        </p:txBody>
      </p:sp>
      <p:pic>
        <p:nvPicPr>
          <p:cNvPr id="29" name="Picture 28">
            <a:extLst>
              <a:ext uri="{FF2B5EF4-FFF2-40B4-BE49-F238E27FC236}">
                <a16:creationId xmlns:a16="http://schemas.microsoft.com/office/drawing/2014/main" id="{CCC3221A-A600-B0E2-4660-5621186833FA}"/>
              </a:ext>
            </a:extLst>
          </p:cNvPr>
          <p:cNvPicPr>
            <a:picLocks noChangeAspect="1"/>
          </p:cNvPicPr>
          <p:nvPr/>
        </p:nvPicPr>
        <p:blipFill>
          <a:blip r:embed="rId6"/>
          <a:stretch>
            <a:fillRect/>
          </a:stretch>
        </p:blipFill>
        <p:spPr>
          <a:xfrm>
            <a:off x="9410353" y="4952687"/>
            <a:ext cx="533616" cy="312633"/>
          </a:xfrm>
          <a:prstGeom prst="rect">
            <a:avLst/>
          </a:prstGeom>
        </p:spPr>
      </p:pic>
      <p:pic>
        <p:nvPicPr>
          <p:cNvPr id="30" name="Picture 29">
            <a:extLst>
              <a:ext uri="{FF2B5EF4-FFF2-40B4-BE49-F238E27FC236}">
                <a16:creationId xmlns:a16="http://schemas.microsoft.com/office/drawing/2014/main" id="{435F2B35-1D1D-6626-4B86-5E9965ECAED8}"/>
              </a:ext>
            </a:extLst>
          </p:cNvPr>
          <p:cNvPicPr>
            <a:picLocks noChangeAspect="1"/>
          </p:cNvPicPr>
          <p:nvPr/>
        </p:nvPicPr>
        <p:blipFill>
          <a:blip r:embed="rId7"/>
          <a:stretch>
            <a:fillRect/>
          </a:stretch>
        </p:blipFill>
        <p:spPr>
          <a:xfrm>
            <a:off x="9323884" y="5290429"/>
            <a:ext cx="674759" cy="312634"/>
          </a:xfrm>
          <a:prstGeom prst="rect">
            <a:avLst/>
          </a:prstGeom>
        </p:spPr>
      </p:pic>
      <p:pic>
        <p:nvPicPr>
          <p:cNvPr id="31" name="Picture 2">
            <a:extLst>
              <a:ext uri="{FF2B5EF4-FFF2-40B4-BE49-F238E27FC236}">
                <a16:creationId xmlns:a16="http://schemas.microsoft.com/office/drawing/2014/main" id="{85AFA051-4BF7-1051-C60C-27808BE74D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3526" y="5141449"/>
            <a:ext cx="279979" cy="312635"/>
          </a:xfrm>
          <a:prstGeom prst="rect">
            <a:avLst/>
          </a:prstGeom>
          <a:noFill/>
          <a:extLst>
            <a:ext uri="{909E8E84-426E-40DD-AFC4-6F175D3DCCD1}">
              <a14:hiddenFill xmlns:a14="http://schemas.microsoft.com/office/drawing/2010/main">
                <a:solidFill>
                  <a:srgbClr val="FFFFFF"/>
                </a:solidFill>
              </a14:hiddenFill>
            </a:ext>
          </a:extLst>
        </p:spPr>
      </p:pic>
      <p:sp>
        <p:nvSpPr>
          <p:cNvPr id="32" name="Arc 31">
            <a:extLst>
              <a:ext uri="{FF2B5EF4-FFF2-40B4-BE49-F238E27FC236}">
                <a16:creationId xmlns:a16="http://schemas.microsoft.com/office/drawing/2014/main" id="{11FEA63F-2285-4D24-C271-96EDE8F6BF2A}"/>
              </a:ext>
            </a:extLst>
          </p:cNvPr>
          <p:cNvSpPr/>
          <p:nvPr/>
        </p:nvSpPr>
        <p:spPr>
          <a:xfrm rot="10426666">
            <a:off x="7708372" y="5106851"/>
            <a:ext cx="1400262" cy="378405"/>
          </a:xfrm>
          <a:prstGeom prst="arc">
            <a:avLst>
              <a:gd name="adj1" fmla="val 11149524"/>
              <a:gd name="adj2" fmla="val 0"/>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2">
                  <a:lumMod val="50000"/>
                </a:schemeClr>
              </a:solidFill>
            </a:endParaRPr>
          </a:p>
        </p:txBody>
      </p:sp>
    </p:spTree>
    <p:extLst>
      <p:ext uri="{BB962C8B-B14F-4D97-AF65-F5344CB8AC3E}">
        <p14:creationId xmlns:p14="http://schemas.microsoft.com/office/powerpoint/2010/main" val="12969507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B33F9-F9F3-30FD-3F4F-D3E06592E07B}"/>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C15FD27-943D-631E-ACBC-6FF7202D377C}"/>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14</a:t>
            </a:r>
          </a:p>
        </p:txBody>
      </p:sp>
      <p:sp>
        <p:nvSpPr>
          <p:cNvPr id="20" name="TextBox 19">
            <a:extLst>
              <a:ext uri="{FF2B5EF4-FFF2-40B4-BE49-F238E27FC236}">
                <a16:creationId xmlns:a16="http://schemas.microsoft.com/office/drawing/2014/main" id="{7AE90363-83F4-6DCB-11E9-3543EA175AF1}"/>
              </a:ext>
            </a:extLst>
          </p:cNvPr>
          <p:cNvSpPr txBox="1"/>
          <p:nvPr/>
        </p:nvSpPr>
        <p:spPr>
          <a:xfrm>
            <a:off x="4129976" y="3262869"/>
            <a:ext cx="2549551" cy="369332"/>
          </a:xfrm>
          <a:prstGeom prst="rect">
            <a:avLst/>
          </a:prstGeom>
          <a:noFill/>
        </p:spPr>
        <p:txBody>
          <a:bodyPr wrap="square" rtlCol="0">
            <a:spAutoFit/>
          </a:bodyPr>
          <a:lstStyle/>
          <a:p>
            <a:pPr algn="ctr"/>
            <a:r>
              <a:rPr lang="en-US" b="1" dirty="0">
                <a:solidFill>
                  <a:schemeClr val="accent2">
                    <a:lumMod val="50000"/>
                  </a:schemeClr>
                </a:solidFill>
              </a:rPr>
              <a:t>AR/VR: </a:t>
            </a:r>
            <a:r>
              <a:rPr lang="en-US" b="1" dirty="0" err="1">
                <a:solidFill>
                  <a:schemeClr val="accent2">
                    <a:lumMod val="50000"/>
                  </a:schemeClr>
                </a:solidFill>
              </a:rPr>
              <a:t>OpenXR</a:t>
            </a:r>
            <a:r>
              <a:rPr lang="en-US" b="1" dirty="0">
                <a:solidFill>
                  <a:schemeClr val="accent2">
                    <a:lumMod val="50000"/>
                  </a:schemeClr>
                </a:solidFill>
              </a:rPr>
              <a:t> </a:t>
            </a:r>
          </a:p>
        </p:txBody>
      </p:sp>
      <p:sp>
        <p:nvSpPr>
          <p:cNvPr id="21" name="TextBox 20">
            <a:extLst>
              <a:ext uri="{FF2B5EF4-FFF2-40B4-BE49-F238E27FC236}">
                <a16:creationId xmlns:a16="http://schemas.microsoft.com/office/drawing/2014/main" id="{23E0C6C3-57F8-41C7-5288-5BEACDC3B881}"/>
              </a:ext>
            </a:extLst>
          </p:cNvPr>
          <p:cNvSpPr txBox="1"/>
          <p:nvPr/>
        </p:nvSpPr>
        <p:spPr>
          <a:xfrm>
            <a:off x="2136619" y="3631994"/>
            <a:ext cx="6744831" cy="646331"/>
          </a:xfrm>
          <a:prstGeom prst="rect">
            <a:avLst/>
          </a:prstGeom>
          <a:noFill/>
        </p:spPr>
        <p:txBody>
          <a:bodyPr wrap="square" rtlCol="0">
            <a:spAutoFit/>
          </a:bodyPr>
          <a:lstStyle/>
          <a:p>
            <a:pPr algn="ctr"/>
            <a:r>
              <a:rPr lang="en-US" dirty="0" err="1"/>
              <a:t>OpenXR</a:t>
            </a:r>
            <a:r>
              <a:rPr lang="en-US" dirty="0"/>
              <a:t>  is an open standard that is widely supported across various VR and AR headsets and platforms. </a:t>
            </a:r>
          </a:p>
        </p:txBody>
      </p:sp>
      <p:sp>
        <p:nvSpPr>
          <p:cNvPr id="16" name="TextBox 15">
            <a:extLst>
              <a:ext uri="{FF2B5EF4-FFF2-40B4-BE49-F238E27FC236}">
                <a16:creationId xmlns:a16="http://schemas.microsoft.com/office/drawing/2014/main" id="{650912A6-211C-0BDF-C65C-81BF6B7306F7}"/>
              </a:ext>
            </a:extLst>
          </p:cNvPr>
          <p:cNvSpPr txBox="1"/>
          <p:nvPr/>
        </p:nvSpPr>
        <p:spPr>
          <a:xfrm>
            <a:off x="4548100" y="5993856"/>
            <a:ext cx="3382736" cy="830997"/>
          </a:xfrm>
          <a:prstGeom prst="rect">
            <a:avLst/>
          </a:prstGeom>
          <a:noFill/>
        </p:spPr>
        <p:txBody>
          <a:bodyPr wrap="square" rtlCol="0">
            <a:spAutoFit/>
          </a:bodyPr>
          <a:lstStyle/>
          <a:p>
            <a:r>
              <a:rPr lang="en-US" sz="1200" u="sng" dirty="0"/>
              <a:t>Operating Systems &amp; SDKs</a:t>
            </a:r>
          </a:p>
          <a:p>
            <a:pPr marL="285750" indent="-285750">
              <a:buFont typeface="Arial" panose="020B0604020202020204" pitchFamily="34" charset="0"/>
              <a:buChar char="•"/>
            </a:pPr>
            <a:r>
              <a:rPr lang="en-US" sz="1200" dirty="0"/>
              <a:t>Windows 10/11</a:t>
            </a:r>
          </a:p>
          <a:p>
            <a:pPr marL="285750" indent="-285750">
              <a:buFont typeface="Arial" panose="020B0604020202020204" pitchFamily="34" charset="0"/>
              <a:buChar char="•"/>
            </a:pPr>
            <a:r>
              <a:rPr lang="en-US" sz="1200" dirty="0"/>
              <a:t>Linux </a:t>
            </a:r>
          </a:p>
          <a:p>
            <a:pPr marL="285750" indent="-285750">
              <a:buFont typeface="Arial" panose="020B0604020202020204" pitchFamily="34" charset="0"/>
              <a:buChar char="•"/>
            </a:pPr>
            <a:r>
              <a:rPr lang="en-US" sz="1200" dirty="0"/>
              <a:t>Android </a:t>
            </a:r>
          </a:p>
        </p:txBody>
      </p:sp>
      <p:sp>
        <p:nvSpPr>
          <p:cNvPr id="3" name="Oval 2">
            <a:extLst>
              <a:ext uri="{FF2B5EF4-FFF2-40B4-BE49-F238E27FC236}">
                <a16:creationId xmlns:a16="http://schemas.microsoft.com/office/drawing/2014/main" id="{3D1657A7-EBE7-B495-26AF-FE0F690D0978}"/>
              </a:ext>
            </a:extLst>
          </p:cNvPr>
          <p:cNvSpPr/>
          <p:nvPr/>
        </p:nvSpPr>
        <p:spPr>
          <a:xfrm>
            <a:off x="5169361" y="1811167"/>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1AAE14DB-3EFB-D2DB-636C-30D1473DB305}"/>
              </a:ext>
            </a:extLst>
          </p:cNvPr>
          <p:cNvCxnSpPr>
            <a:cxnSpLocks/>
          </p:cNvCxnSpPr>
          <p:nvPr/>
        </p:nvCxnSpPr>
        <p:spPr>
          <a:xfrm>
            <a:off x="5395698" y="0"/>
            <a:ext cx="0" cy="1818062"/>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5C03A52E-FFA3-78A5-4D24-CD57E1B200DF}"/>
              </a:ext>
            </a:extLst>
          </p:cNvPr>
          <p:cNvSpPr txBox="1"/>
          <p:nvPr/>
        </p:nvSpPr>
        <p:spPr>
          <a:xfrm>
            <a:off x="314925" y="4608861"/>
            <a:ext cx="2926529" cy="1384995"/>
          </a:xfrm>
          <a:prstGeom prst="rect">
            <a:avLst/>
          </a:prstGeom>
          <a:noFill/>
        </p:spPr>
        <p:txBody>
          <a:bodyPr wrap="square" rtlCol="0">
            <a:spAutoFit/>
          </a:bodyPr>
          <a:lstStyle/>
          <a:p>
            <a:r>
              <a:rPr lang="en-US" sz="1200" u="sng" dirty="0"/>
              <a:t>Game Engines &amp; Development Tools</a:t>
            </a:r>
          </a:p>
          <a:p>
            <a:pPr marL="285750" indent="-285750">
              <a:buFont typeface="Arial" panose="020B0604020202020204" pitchFamily="34" charset="0"/>
              <a:buChar char="•"/>
            </a:pPr>
            <a:r>
              <a:rPr lang="en-US" sz="1200" dirty="0"/>
              <a:t>Unity </a:t>
            </a:r>
          </a:p>
          <a:p>
            <a:pPr marL="285750" indent="-285750">
              <a:buFont typeface="Arial" panose="020B0604020202020204" pitchFamily="34" charset="0"/>
              <a:buChar char="•"/>
            </a:pPr>
            <a:r>
              <a:rPr lang="en-US" sz="1200" dirty="0"/>
              <a:t>Unreal Engine </a:t>
            </a:r>
          </a:p>
          <a:p>
            <a:pPr marL="285750" indent="-285750">
              <a:buFont typeface="Arial" panose="020B0604020202020204" pitchFamily="34" charset="0"/>
              <a:buChar char="•"/>
            </a:pPr>
            <a:r>
              <a:rPr lang="en-US" sz="1200" dirty="0"/>
              <a:t>Godot </a:t>
            </a:r>
          </a:p>
          <a:p>
            <a:pPr marL="285750" indent="-285750">
              <a:buFont typeface="Arial" panose="020B0604020202020204" pitchFamily="34" charset="0"/>
              <a:buChar char="•"/>
            </a:pPr>
            <a:r>
              <a:rPr lang="en-US" sz="1200" dirty="0" err="1"/>
              <a:t>SteamVR</a:t>
            </a:r>
            <a:r>
              <a:rPr lang="en-US" sz="1200" dirty="0"/>
              <a:t> </a:t>
            </a:r>
          </a:p>
          <a:p>
            <a:pPr marL="285750" indent="-285750">
              <a:buFont typeface="Arial" panose="020B0604020202020204" pitchFamily="34" charset="0"/>
              <a:buChar char="•"/>
            </a:pPr>
            <a:r>
              <a:rPr lang="en-US" sz="1200" dirty="0"/>
              <a:t>Oculus SDK</a:t>
            </a:r>
          </a:p>
          <a:p>
            <a:pPr marL="285750" indent="-285750">
              <a:buFont typeface="Arial" panose="020B0604020202020204" pitchFamily="34" charset="0"/>
              <a:buChar char="•"/>
            </a:pPr>
            <a:r>
              <a:rPr lang="en-US" sz="1200" dirty="0"/>
              <a:t>Microsoft Mixed Reality Toolkit </a:t>
            </a:r>
          </a:p>
        </p:txBody>
      </p:sp>
      <p:sp>
        <p:nvSpPr>
          <p:cNvPr id="8" name="TextBox 7">
            <a:extLst>
              <a:ext uri="{FF2B5EF4-FFF2-40B4-BE49-F238E27FC236}">
                <a16:creationId xmlns:a16="http://schemas.microsoft.com/office/drawing/2014/main" id="{14F3C845-37E3-12A8-73A8-6F71BAFE28F5}"/>
              </a:ext>
            </a:extLst>
          </p:cNvPr>
          <p:cNvSpPr txBox="1"/>
          <p:nvPr/>
        </p:nvSpPr>
        <p:spPr>
          <a:xfrm>
            <a:off x="8063504" y="4608861"/>
            <a:ext cx="4128496" cy="2031325"/>
          </a:xfrm>
          <a:prstGeom prst="rect">
            <a:avLst/>
          </a:prstGeom>
          <a:noFill/>
        </p:spPr>
        <p:txBody>
          <a:bodyPr wrap="square" rtlCol="0">
            <a:spAutoFit/>
          </a:bodyPr>
          <a:lstStyle/>
          <a:p>
            <a:r>
              <a:rPr lang="en-US" sz="1200" u="sng" dirty="0"/>
              <a:t>VR Headsets</a:t>
            </a:r>
          </a:p>
          <a:p>
            <a:pPr marL="285750" indent="-285750">
              <a:buFont typeface="Arial" panose="020B0604020202020204" pitchFamily="34" charset="0"/>
              <a:buChar char="•"/>
            </a:pPr>
            <a:r>
              <a:rPr lang="en-US" sz="1200" dirty="0"/>
              <a:t>Meta (Oculus) Quest </a:t>
            </a:r>
          </a:p>
          <a:p>
            <a:pPr marL="285750" indent="-285750">
              <a:buFont typeface="Arial" panose="020B0604020202020204" pitchFamily="34" charset="0"/>
              <a:buChar char="•"/>
            </a:pPr>
            <a:r>
              <a:rPr lang="en-US" sz="1200" dirty="0"/>
              <a:t>HTC </a:t>
            </a:r>
            <a:r>
              <a:rPr lang="en-US" sz="1200" dirty="0" err="1"/>
              <a:t>Vive</a:t>
            </a:r>
            <a:r>
              <a:rPr lang="en-US" sz="1200" dirty="0"/>
              <a:t> Series Valve Index</a:t>
            </a:r>
          </a:p>
          <a:p>
            <a:pPr marL="285750" indent="-285750">
              <a:buFont typeface="Arial" panose="020B0604020202020204" pitchFamily="34" charset="0"/>
              <a:buChar char="•"/>
            </a:pPr>
            <a:r>
              <a:rPr lang="en-US" sz="1200" dirty="0" err="1"/>
              <a:t>Pimax</a:t>
            </a:r>
            <a:r>
              <a:rPr lang="en-US" sz="1200" dirty="0"/>
              <a:t> </a:t>
            </a:r>
            <a:r>
              <a:rPr lang="en-US" sz="1200" dirty="0" err="1"/>
              <a:t>Varjo</a:t>
            </a:r>
            <a:r>
              <a:rPr lang="en-US" sz="1200" dirty="0"/>
              <a:t> </a:t>
            </a:r>
          </a:p>
          <a:p>
            <a:pPr marL="285750" indent="-285750">
              <a:buFont typeface="Arial" panose="020B0604020202020204" pitchFamily="34" charset="0"/>
              <a:buChar char="•"/>
            </a:pPr>
            <a:r>
              <a:rPr lang="en-US" sz="1200" dirty="0"/>
              <a:t>Windows Mixed Reality Headsets </a:t>
            </a:r>
          </a:p>
          <a:p>
            <a:pPr marL="285750" indent="-285750">
              <a:buFont typeface="Arial" panose="020B0604020202020204" pitchFamily="34" charset="0"/>
              <a:buChar char="•"/>
            </a:pPr>
            <a:r>
              <a:rPr lang="en-US" sz="1200" dirty="0"/>
              <a:t>Sony PlayStation VR2</a:t>
            </a:r>
          </a:p>
          <a:p>
            <a:pPr marL="285750" indent="-285750">
              <a:buFont typeface="Arial" panose="020B0604020202020204" pitchFamily="34" charset="0"/>
              <a:buChar char="•"/>
            </a:pPr>
            <a:r>
              <a:rPr lang="en-US" sz="1200" dirty="0"/>
              <a:t>Microsoft HoloLens 2</a:t>
            </a:r>
          </a:p>
          <a:p>
            <a:pPr marL="285750" indent="-285750">
              <a:buFont typeface="Arial" panose="020B0604020202020204" pitchFamily="34" charset="0"/>
              <a:buChar char="•"/>
            </a:pPr>
            <a:r>
              <a:rPr lang="en-US" sz="1200" dirty="0"/>
              <a:t>Magic Leap 2</a:t>
            </a:r>
          </a:p>
          <a:p>
            <a:pPr marL="285750" indent="-285750">
              <a:buFont typeface="Arial" panose="020B0604020202020204" pitchFamily="34" charset="0"/>
              <a:buChar char="•"/>
            </a:pPr>
            <a:r>
              <a:rPr lang="en-US" sz="1200" dirty="0"/>
              <a:t>Lynx R-1</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0A3C5874-46FD-6983-C828-93DA96868B7B}"/>
              </a:ext>
            </a:extLst>
          </p:cNvPr>
          <p:cNvPicPr>
            <a:picLocks noChangeAspect="1"/>
          </p:cNvPicPr>
          <p:nvPr/>
        </p:nvPicPr>
        <p:blipFill>
          <a:blip r:embed="rId2"/>
          <a:stretch>
            <a:fillRect/>
          </a:stretch>
        </p:blipFill>
        <p:spPr>
          <a:xfrm>
            <a:off x="4149181" y="4341119"/>
            <a:ext cx="3097130" cy="1714795"/>
          </a:xfrm>
          <a:prstGeom prst="rect">
            <a:avLst/>
          </a:prstGeom>
        </p:spPr>
      </p:pic>
      <p:pic>
        <p:nvPicPr>
          <p:cNvPr id="12" name="Picture 11">
            <a:extLst>
              <a:ext uri="{FF2B5EF4-FFF2-40B4-BE49-F238E27FC236}">
                <a16:creationId xmlns:a16="http://schemas.microsoft.com/office/drawing/2014/main" id="{8A9BFCB5-160E-B1C0-878E-B556DD54DB79}"/>
              </a:ext>
            </a:extLst>
          </p:cNvPr>
          <p:cNvPicPr>
            <a:picLocks noChangeAspect="1"/>
          </p:cNvPicPr>
          <p:nvPr/>
        </p:nvPicPr>
        <p:blipFill>
          <a:blip r:embed="rId3"/>
          <a:stretch>
            <a:fillRect/>
          </a:stretch>
        </p:blipFill>
        <p:spPr>
          <a:xfrm>
            <a:off x="151860" y="112503"/>
            <a:ext cx="4558090" cy="2417449"/>
          </a:xfrm>
          <a:prstGeom prst="rect">
            <a:avLst/>
          </a:prstGeom>
        </p:spPr>
      </p:pic>
      <p:pic>
        <p:nvPicPr>
          <p:cNvPr id="15" name="Picture 14">
            <a:extLst>
              <a:ext uri="{FF2B5EF4-FFF2-40B4-BE49-F238E27FC236}">
                <a16:creationId xmlns:a16="http://schemas.microsoft.com/office/drawing/2014/main" id="{B18AFAAC-526D-2782-1FB8-795F3B372F22}"/>
              </a:ext>
            </a:extLst>
          </p:cNvPr>
          <p:cNvPicPr>
            <a:picLocks noChangeAspect="1"/>
          </p:cNvPicPr>
          <p:nvPr/>
        </p:nvPicPr>
        <p:blipFill>
          <a:blip r:embed="rId4"/>
          <a:stretch>
            <a:fillRect/>
          </a:stretch>
        </p:blipFill>
        <p:spPr>
          <a:xfrm>
            <a:off x="6933024" y="148139"/>
            <a:ext cx="4558089" cy="2381813"/>
          </a:xfrm>
          <a:prstGeom prst="rect">
            <a:avLst/>
          </a:prstGeom>
        </p:spPr>
      </p:pic>
    </p:spTree>
    <p:extLst>
      <p:ext uri="{BB962C8B-B14F-4D97-AF65-F5344CB8AC3E}">
        <p14:creationId xmlns:p14="http://schemas.microsoft.com/office/powerpoint/2010/main" val="217727712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8ACAF1-DA79-E3B4-3E50-10982190FA33}"/>
              </a:ext>
            </a:extLst>
          </p:cNvPr>
          <p:cNvGrpSpPr/>
          <p:nvPr/>
        </p:nvGrpSpPr>
        <p:grpSpPr>
          <a:xfrm>
            <a:off x="1035329" y="1010093"/>
            <a:ext cx="10971453" cy="5639788"/>
            <a:chOff x="896293" y="139457"/>
            <a:chExt cx="11110489" cy="5893669"/>
          </a:xfrm>
        </p:grpSpPr>
        <p:sp>
          <p:nvSpPr>
            <p:cNvPr id="142" name="Rectangle: Rounded Corners 141">
              <a:extLst>
                <a:ext uri="{FF2B5EF4-FFF2-40B4-BE49-F238E27FC236}">
                  <a16:creationId xmlns:a16="http://schemas.microsoft.com/office/drawing/2014/main" id="{47358F7F-4AB8-F7CA-2AAF-776BC1D82350}"/>
                </a:ext>
              </a:extLst>
            </p:cNvPr>
            <p:cNvSpPr/>
            <p:nvPr/>
          </p:nvSpPr>
          <p:spPr>
            <a:xfrm>
              <a:off x="967594" y="2761246"/>
              <a:ext cx="2381815" cy="11671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96692FA4-C0A1-D817-2040-F7DD029B3CA5}"/>
                </a:ext>
              </a:extLst>
            </p:cNvPr>
            <p:cNvSpPr/>
            <p:nvPr/>
          </p:nvSpPr>
          <p:spPr>
            <a:xfrm>
              <a:off x="5914929" y="2245259"/>
              <a:ext cx="5365687" cy="116713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CFA2649-9000-B115-24EB-CE9F9E621CF6}"/>
                </a:ext>
              </a:extLst>
            </p:cNvPr>
            <p:cNvSpPr/>
            <p:nvPr/>
          </p:nvSpPr>
          <p:spPr>
            <a:xfrm>
              <a:off x="4658008" y="869130"/>
              <a:ext cx="1140737" cy="3983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printer</a:t>
              </a:r>
            </a:p>
          </p:txBody>
        </p:sp>
        <p:sp>
          <p:nvSpPr>
            <p:cNvPr id="5" name="Rectangle: Rounded Corners 4">
              <a:extLst>
                <a:ext uri="{FF2B5EF4-FFF2-40B4-BE49-F238E27FC236}">
                  <a16:creationId xmlns:a16="http://schemas.microsoft.com/office/drawing/2014/main" id="{D42668D5-3AFE-38E8-88F4-2603D5E8A92E}"/>
                </a:ext>
              </a:extLst>
            </p:cNvPr>
            <p:cNvSpPr/>
            <p:nvPr/>
          </p:nvSpPr>
          <p:spPr>
            <a:xfrm>
              <a:off x="3158151" y="869133"/>
              <a:ext cx="1140737" cy="3983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AE DAQ</a:t>
              </a:r>
            </a:p>
          </p:txBody>
        </p:sp>
        <p:sp>
          <p:nvSpPr>
            <p:cNvPr id="6" name="Rectangle: Rounded Corners 5">
              <a:extLst>
                <a:ext uri="{FF2B5EF4-FFF2-40B4-BE49-F238E27FC236}">
                  <a16:creationId xmlns:a16="http://schemas.microsoft.com/office/drawing/2014/main" id="{79D02CE5-0E6A-1EE7-A2D5-CBEA72E85BB9}"/>
                </a:ext>
              </a:extLst>
            </p:cNvPr>
            <p:cNvSpPr/>
            <p:nvPr/>
          </p:nvSpPr>
          <p:spPr>
            <a:xfrm>
              <a:off x="6157866" y="869132"/>
              <a:ext cx="1140737" cy="3983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Camera</a:t>
              </a:r>
            </a:p>
          </p:txBody>
        </p:sp>
        <p:sp>
          <p:nvSpPr>
            <p:cNvPr id="7" name="Rectangle: Rounded Corners 6">
              <a:extLst>
                <a:ext uri="{FF2B5EF4-FFF2-40B4-BE49-F238E27FC236}">
                  <a16:creationId xmlns:a16="http://schemas.microsoft.com/office/drawing/2014/main" id="{E2BEC21C-0984-B164-4AB9-99673D55455F}"/>
                </a:ext>
              </a:extLst>
            </p:cNvPr>
            <p:cNvSpPr/>
            <p:nvPr/>
          </p:nvSpPr>
          <p:spPr>
            <a:xfrm>
              <a:off x="4581055" y="217281"/>
              <a:ext cx="1217690" cy="39835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err="1"/>
                <a:t>Octoprint</a:t>
              </a:r>
              <a:endParaRPr lang="en-US"/>
            </a:p>
          </p:txBody>
        </p:sp>
        <p:sp>
          <p:nvSpPr>
            <p:cNvPr id="8" name="Rectangle: Rounded Corners 7">
              <a:extLst>
                <a:ext uri="{FF2B5EF4-FFF2-40B4-BE49-F238E27FC236}">
                  <a16:creationId xmlns:a16="http://schemas.microsoft.com/office/drawing/2014/main" id="{565C81E4-39D4-276C-A9EE-89514BE96B04}"/>
                </a:ext>
              </a:extLst>
            </p:cNvPr>
            <p:cNvSpPr/>
            <p:nvPr/>
          </p:nvSpPr>
          <p:spPr>
            <a:xfrm>
              <a:off x="1546066" y="869127"/>
              <a:ext cx="1140737"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.SQL</a:t>
              </a:r>
            </a:p>
          </p:txBody>
        </p:sp>
        <p:sp>
          <p:nvSpPr>
            <p:cNvPr id="9" name="Rectangle: Rounded Corners 8">
              <a:extLst>
                <a:ext uri="{FF2B5EF4-FFF2-40B4-BE49-F238E27FC236}">
                  <a16:creationId xmlns:a16="http://schemas.microsoft.com/office/drawing/2014/main" id="{371ACB41-96EE-12BC-34E0-4B065F70FCD4}"/>
                </a:ext>
              </a:extLst>
            </p:cNvPr>
            <p:cNvSpPr/>
            <p:nvPr/>
          </p:nvSpPr>
          <p:spPr>
            <a:xfrm>
              <a:off x="8016844" y="869130"/>
              <a:ext cx="1140737"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.jpg</a:t>
              </a:r>
            </a:p>
          </p:txBody>
        </p:sp>
        <p:sp>
          <p:nvSpPr>
            <p:cNvPr id="10" name="Rectangle: Rounded Corners 9">
              <a:extLst>
                <a:ext uri="{FF2B5EF4-FFF2-40B4-BE49-F238E27FC236}">
                  <a16:creationId xmlns:a16="http://schemas.microsoft.com/office/drawing/2014/main" id="{86A2B2CE-7E91-C25E-0692-A6847940BD6D}"/>
                </a:ext>
              </a:extLst>
            </p:cNvPr>
            <p:cNvSpPr/>
            <p:nvPr/>
          </p:nvSpPr>
          <p:spPr>
            <a:xfrm>
              <a:off x="6096000" y="217280"/>
              <a:ext cx="1140737"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a:t>
              </a:r>
              <a:r>
                <a:rPr lang="en-US" err="1"/>
                <a:t>Gcode</a:t>
              </a:r>
              <a:endParaRPr lang="en-US"/>
            </a:p>
          </p:txBody>
        </p:sp>
        <p:sp>
          <p:nvSpPr>
            <p:cNvPr id="11" name="Rectangle: Rounded Corners 10">
              <a:extLst>
                <a:ext uri="{FF2B5EF4-FFF2-40B4-BE49-F238E27FC236}">
                  <a16:creationId xmlns:a16="http://schemas.microsoft.com/office/drawing/2014/main" id="{A1B79A35-7AE9-2A0A-6070-85D73F5996F5}"/>
                </a:ext>
              </a:extLst>
            </p:cNvPr>
            <p:cNvSpPr/>
            <p:nvPr/>
          </p:nvSpPr>
          <p:spPr>
            <a:xfrm>
              <a:off x="4658008" y="1520979"/>
              <a:ext cx="1140737"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.log</a:t>
              </a:r>
            </a:p>
          </p:txBody>
        </p:sp>
        <p:sp>
          <p:nvSpPr>
            <p:cNvPr id="13" name="Rectangle: Rounded Corners 12">
              <a:extLst>
                <a:ext uri="{FF2B5EF4-FFF2-40B4-BE49-F238E27FC236}">
                  <a16:creationId xmlns:a16="http://schemas.microsoft.com/office/drawing/2014/main" id="{DEE7A9DB-5FB4-42AB-0130-E68858A59E15}"/>
                </a:ext>
              </a:extLst>
            </p:cNvPr>
            <p:cNvSpPr/>
            <p:nvPr/>
          </p:nvSpPr>
          <p:spPr>
            <a:xfrm>
              <a:off x="1242775" y="2243995"/>
              <a:ext cx="1747319" cy="39835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Pd: </a:t>
              </a:r>
              <a:r>
                <a:rPr lang="en-US" err="1"/>
                <a:t>Dataframe</a:t>
              </a:r>
              <a:endParaRPr lang="en-US"/>
            </a:p>
          </p:txBody>
        </p:sp>
        <p:sp>
          <p:nvSpPr>
            <p:cNvPr id="14" name="Rectangle: Rounded Corners 13">
              <a:extLst>
                <a:ext uri="{FF2B5EF4-FFF2-40B4-BE49-F238E27FC236}">
                  <a16:creationId xmlns:a16="http://schemas.microsoft.com/office/drawing/2014/main" id="{F7ED2FA7-AD15-9051-BC62-196DC31EB510}"/>
                </a:ext>
              </a:extLst>
            </p:cNvPr>
            <p:cNvSpPr/>
            <p:nvPr/>
          </p:nvSpPr>
          <p:spPr>
            <a:xfrm>
              <a:off x="1232782" y="2940113"/>
              <a:ext cx="1747319"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.csv/.</a:t>
              </a:r>
              <a:r>
                <a:rPr lang="en-US" err="1"/>
                <a:t>exls</a:t>
              </a:r>
              <a:endParaRPr lang="en-US"/>
            </a:p>
          </p:txBody>
        </p:sp>
        <p:sp>
          <p:nvSpPr>
            <p:cNvPr id="15" name="Rectangle: Rounded Corners 14">
              <a:extLst>
                <a:ext uri="{FF2B5EF4-FFF2-40B4-BE49-F238E27FC236}">
                  <a16:creationId xmlns:a16="http://schemas.microsoft.com/office/drawing/2014/main" id="{AE37D10B-4D99-4122-8280-C78A90174D3C}"/>
                </a:ext>
              </a:extLst>
            </p:cNvPr>
            <p:cNvSpPr/>
            <p:nvPr/>
          </p:nvSpPr>
          <p:spPr>
            <a:xfrm>
              <a:off x="1232782" y="3455405"/>
              <a:ext cx="1747319"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.csv/.</a:t>
              </a:r>
              <a:r>
                <a:rPr lang="en-US" err="1"/>
                <a:t>exls</a:t>
              </a:r>
              <a:r>
                <a:rPr lang="en-US"/>
                <a:t>+ labels</a:t>
              </a:r>
            </a:p>
          </p:txBody>
        </p:sp>
        <p:sp>
          <p:nvSpPr>
            <p:cNvPr id="16" name="Rectangle: Rounded Corners 15">
              <a:extLst>
                <a:ext uri="{FF2B5EF4-FFF2-40B4-BE49-F238E27FC236}">
                  <a16:creationId xmlns:a16="http://schemas.microsoft.com/office/drawing/2014/main" id="{F376DFA2-AC0B-2923-5777-68B96CE3BEB1}"/>
                </a:ext>
              </a:extLst>
            </p:cNvPr>
            <p:cNvSpPr/>
            <p:nvPr/>
          </p:nvSpPr>
          <p:spPr>
            <a:xfrm>
              <a:off x="7728632" y="3746349"/>
              <a:ext cx="2257339" cy="53566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Array: 3d tensors + labels</a:t>
              </a:r>
            </a:p>
          </p:txBody>
        </p:sp>
        <p:sp>
          <p:nvSpPr>
            <p:cNvPr id="17" name="Rectangle: Rounded Corners 16">
              <a:extLst>
                <a:ext uri="{FF2B5EF4-FFF2-40B4-BE49-F238E27FC236}">
                  <a16:creationId xmlns:a16="http://schemas.microsoft.com/office/drawing/2014/main" id="{17433316-7F86-15B7-920E-7EDAED49E725}"/>
                </a:ext>
              </a:extLst>
            </p:cNvPr>
            <p:cNvSpPr/>
            <p:nvPr/>
          </p:nvSpPr>
          <p:spPr>
            <a:xfrm>
              <a:off x="6070347" y="2931804"/>
              <a:ext cx="1140737"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.jpg: class2</a:t>
              </a:r>
            </a:p>
          </p:txBody>
        </p:sp>
        <p:sp>
          <p:nvSpPr>
            <p:cNvPr id="18" name="Rectangle: Rounded Corners 17">
              <a:extLst>
                <a:ext uri="{FF2B5EF4-FFF2-40B4-BE49-F238E27FC236}">
                  <a16:creationId xmlns:a16="http://schemas.microsoft.com/office/drawing/2014/main" id="{BA549F1C-A184-AD7F-B81C-6049C8CB0CB1}"/>
                </a:ext>
              </a:extLst>
            </p:cNvPr>
            <p:cNvSpPr/>
            <p:nvPr/>
          </p:nvSpPr>
          <p:spPr>
            <a:xfrm>
              <a:off x="6000183" y="2389355"/>
              <a:ext cx="1140737"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.jpg: class 1</a:t>
              </a:r>
            </a:p>
          </p:txBody>
        </p:sp>
        <p:sp>
          <p:nvSpPr>
            <p:cNvPr id="19" name="Rectangle: Rounded Corners 18">
              <a:extLst>
                <a:ext uri="{FF2B5EF4-FFF2-40B4-BE49-F238E27FC236}">
                  <a16:creationId xmlns:a16="http://schemas.microsoft.com/office/drawing/2014/main" id="{0418C418-00EF-E4F5-874E-B48E6C53C29D}"/>
                </a:ext>
              </a:extLst>
            </p:cNvPr>
            <p:cNvSpPr/>
            <p:nvPr/>
          </p:nvSpPr>
          <p:spPr>
            <a:xfrm>
              <a:off x="7406865" y="2917467"/>
              <a:ext cx="1140737"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.jpg: class4</a:t>
              </a:r>
            </a:p>
          </p:txBody>
        </p:sp>
        <p:sp>
          <p:nvSpPr>
            <p:cNvPr id="20" name="Rectangle: Rounded Corners 19">
              <a:extLst>
                <a:ext uri="{FF2B5EF4-FFF2-40B4-BE49-F238E27FC236}">
                  <a16:creationId xmlns:a16="http://schemas.microsoft.com/office/drawing/2014/main" id="{EC1FD661-E268-6A6A-A11B-9E27873E5369}"/>
                </a:ext>
              </a:extLst>
            </p:cNvPr>
            <p:cNvSpPr/>
            <p:nvPr/>
          </p:nvSpPr>
          <p:spPr>
            <a:xfrm>
              <a:off x="7364237" y="2375019"/>
              <a:ext cx="1140737"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.jpg: class3</a:t>
              </a:r>
            </a:p>
          </p:txBody>
        </p:sp>
        <p:sp>
          <p:nvSpPr>
            <p:cNvPr id="22" name="Rectangle: Rounded Corners 21">
              <a:extLst>
                <a:ext uri="{FF2B5EF4-FFF2-40B4-BE49-F238E27FC236}">
                  <a16:creationId xmlns:a16="http://schemas.microsoft.com/office/drawing/2014/main" id="{CED2BDA0-22A2-2C88-AB64-483157908C00}"/>
                </a:ext>
              </a:extLst>
            </p:cNvPr>
            <p:cNvSpPr/>
            <p:nvPr/>
          </p:nvSpPr>
          <p:spPr>
            <a:xfrm>
              <a:off x="1222221" y="4021999"/>
              <a:ext cx="1747319" cy="39835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array</a:t>
              </a:r>
            </a:p>
          </p:txBody>
        </p:sp>
        <p:sp>
          <p:nvSpPr>
            <p:cNvPr id="28" name="Rectangle: Rounded Corners 27">
              <a:extLst>
                <a:ext uri="{FF2B5EF4-FFF2-40B4-BE49-F238E27FC236}">
                  <a16:creationId xmlns:a16="http://schemas.microsoft.com/office/drawing/2014/main" id="{B45ECE42-D636-FFC1-2CF6-D201B46F1A5D}"/>
                </a:ext>
              </a:extLst>
            </p:cNvPr>
            <p:cNvSpPr/>
            <p:nvPr/>
          </p:nvSpPr>
          <p:spPr>
            <a:xfrm>
              <a:off x="8925959" y="2424820"/>
              <a:ext cx="1838610" cy="90533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.jpg+ </a:t>
              </a:r>
              <a:r>
                <a:rPr lang="en-US" err="1"/>
                <a:t>json</a:t>
              </a:r>
              <a:r>
                <a:rPr lang="en-US"/>
                <a:t>/xml (coordinate BB)</a:t>
              </a:r>
            </a:p>
          </p:txBody>
        </p:sp>
        <p:sp>
          <p:nvSpPr>
            <p:cNvPr id="29" name="TextBox 28">
              <a:extLst>
                <a:ext uri="{FF2B5EF4-FFF2-40B4-BE49-F238E27FC236}">
                  <a16:creationId xmlns:a16="http://schemas.microsoft.com/office/drawing/2014/main" id="{1C6B26B7-2136-36A8-95CD-BFA2E6B5AA66}"/>
                </a:ext>
              </a:extLst>
            </p:cNvPr>
            <p:cNvSpPr txBox="1"/>
            <p:nvPr/>
          </p:nvSpPr>
          <p:spPr>
            <a:xfrm>
              <a:off x="8925959" y="1931456"/>
              <a:ext cx="1453844" cy="246221"/>
            </a:xfrm>
            <a:prstGeom prst="rect">
              <a:avLst/>
            </a:prstGeom>
            <a:noFill/>
          </p:spPr>
          <p:txBody>
            <a:bodyPr wrap="square" rtlCol="0">
              <a:spAutoFit/>
            </a:bodyPr>
            <a:lstStyle/>
            <a:p>
              <a:r>
                <a:rPr lang="en-US" sz="1000" b="1"/>
                <a:t>Object detection</a:t>
              </a:r>
            </a:p>
          </p:txBody>
        </p:sp>
        <p:sp>
          <p:nvSpPr>
            <p:cNvPr id="30" name="TextBox 29">
              <a:extLst>
                <a:ext uri="{FF2B5EF4-FFF2-40B4-BE49-F238E27FC236}">
                  <a16:creationId xmlns:a16="http://schemas.microsoft.com/office/drawing/2014/main" id="{FBCFE5DA-D0A2-DA44-FDDB-10C2DAD431AE}"/>
                </a:ext>
              </a:extLst>
            </p:cNvPr>
            <p:cNvSpPr txBox="1"/>
            <p:nvPr/>
          </p:nvSpPr>
          <p:spPr>
            <a:xfrm>
              <a:off x="6383447" y="2034324"/>
              <a:ext cx="1514945" cy="246221"/>
            </a:xfrm>
            <a:prstGeom prst="rect">
              <a:avLst/>
            </a:prstGeom>
            <a:noFill/>
          </p:spPr>
          <p:txBody>
            <a:bodyPr wrap="square" rtlCol="0">
              <a:spAutoFit/>
            </a:bodyPr>
            <a:lstStyle/>
            <a:p>
              <a:r>
                <a:rPr lang="en-US" sz="1000" b="1"/>
                <a:t>Image classification</a:t>
              </a:r>
            </a:p>
          </p:txBody>
        </p:sp>
        <p:cxnSp>
          <p:nvCxnSpPr>
            <p:cNvPr id="32" name="Connector: Elbow 31">
              <a:extLst>
                <a:ext uri="{FF2B5EF4-FFF2-40B4-BE49-F238E27FC236}">
                  <a16:creationId xmlns:a16="http://schemas.microsoft.com/office/drawing/2014/main" id="{E4F0E7E1-826F-77EF-5035-14A15B2B4DF2}"/>
                </a:ext>
              </a:extLst>
            </p:cNvPr>
            <p:cNvCxnSpPr>
              <a:cxnSpLocks/>
              <a:stCxn id="7" idx="2"/>
              <a:endCxn id="4" idx="0"/>
            </p:cNvCxnSpPr>
            <p:nvPr/>
          </p:nvCxnSpPr>
          <p:spPr>
            <a:xfrm rot="16200000" flipH="1">
              <a:off x="5082390" y="723143"/>
              <a:ext cx="253496" cy="3847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B4EF1561-7FB4-CC92-C929-B4C2CD58D0DE}"/>
                </a:ext>
              </a:extLst>
            </p:cNvPr>
            <p:cNvCxnSpPr>
              <a:stCxn id="4" idx="1"/>
              <a:endCxn id="5" idx="3"/>
            </p:cNvCxnSpPr>
            <p:nvPr/>
          </p:nvCxnSpPr>
          <p:spPr>
            <a:xfrm rot="10800000" flipV="1">
              <a:off x="4298888" y="1068306"/>
              <a:ext cx="359120" cy="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1C784B95-952F-1025-EA8A-71DE0D3B705F}"/>
                </a:ext>
              </a:extLst>
            </p:cNvPr>
            <p:cNvCxnSpPr>
              <a:stCxn id="5" idx="1"/>
              <a:endCxn id="8" idx="3"/>
            </p:cNvCxnSpPr>
            <p:nvPr/>
          </p:nvCxnSpPr>
          <p:spPr>
            <a:xfrm rot="10800000">
              <a:off x="2686803" y="1068304"/>
              <a:ext cx="471348" cy="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or: Elbow 37">
              <a:extLst>
                <a:ext uri="{FF2B5EF4-FFF2-40B4-BE49-F238E27FC236}">
                  <a16:creationId xmlns:a16="http://schemas.microsoft.com/office/drawing/2014/main" id="{3561E590-9122-FABF-7EFD-FFAAF984AA33}"/>
                </a:ext>
              </a:extLst>
            </p:cNvPr>
            <p:cNvCxnSpPr>
              <a:stCxn id="8" idx="2"/>
              <a:endCxn id="13" idx="0"/>
            </p:cNvCxnSpPr>
            <p:nvPr/>
          </p:nvCxnSpPr>
          <p:spPr>
            <a:xfrm rot="5400000">
              <a:off x="1628178" y="1755737"/>
              <a:ext cx="976515" cy="127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onnector: Elbow 39">
              <a:extLst>
                <a:ext uri="{FF2B5EF4-FFF2-40B4-BE49-F238E27FC236}">
                  <a16:creationId xmlns:a16="http://schemas.microsoft.com/office/drawing/2014/main" id="{1A2F69EC-1F1E-C360-CF83-FF5B4E4E33B8}"/>
                </a:ext>
              </a:extLst>
            </p:cNvPr>
            <p:cNvCxnSpPr>
              <a:cxnSpLocks/>
              <a:stCxn id="10" idx="1"/>
              <a:endCxn id="7" idx="3"/>
            </p:cNvCxnSpPr>
            <p:nvPr/>
          </p:nvCxnSpPr>
          <p:spPr>
            <a:xfrm rot="10800000" flipV="1">
              <a:off x="5798746" y="416456"/>
              <a:ext cx="297255"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Connector: Elbow 41">
              <a:extLst>
                <a:ext uri="{FF2B5EF4-FFF2-40B4-BE49-F238E27FC236}">
                  <a16:creationId xmlns:a16="http://schemas.microsoft.com/office/drawing/2014/main" id="{7F953FDD-992E-EB10-5BB9-FC9ADDB0DE23}"/>
                </a:ext>
              </a:extLst>
            </p:cNvPr>
            <p:cNvCxnSpPr>
              <a:stCxn id="4" idx="3"/>
              <a:endCxn id="6" idx="1"/>
            </p:cNvCxnSpPr>
            <p:nvPr/>
          </p:nvCxnSpPr>
          <p:spPr>
            <a:xfrm>
              <a:off x="5798745" y="1068307"/>
              <a:ext cx="359121" cy="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nector: Elbow 43">
              <a:extLst>
                <a:ext uri="{FF2B5EF4-FFF2-40B4-BE49-F238E27FC236}">
                  <a16:creationId xmlns:a16="http://schemas.microsoft.com/office/drawing/2014/main" id="{642B3D03-9BA4-F990-9AA7-8F889E4C9983}"/>
                </a:ext>
              </a:extLst>
            </p:cNvPr>
            <p:cNvCxnSpPr>
              <a:stCxn id="6" idx="3"/>
              <a:endCxn id="9" idx="1"/>
            </p:cNvCxnSpPr>
            <p:nvPr/>
          </p:nvCxnSpPr>
          <p:spPr>
            <a:xfrm flipV="1">
              <a:off x="7298603" y="1068307"/>
              <a:ext cx="718241" cy="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4DBBAFD5-0CAE-B505-E38A-AB7DB50FB7B1}"/>
                </a:ext>
              </a:extLst>
            </p:cNvPr>
            <p:cNvCxnSpPr>
              <a:stCxn id="9" idx="2"/>
              <a:endCxn id="26" idx="0"/>
            </p:cNvCxnSpPr>
            <p:nvPr/>
          </p:nvCxnSpPr>
          <p:spPr>
            <a:xfrm rot="16200000" flipH="1">
              <a:off x="8103605" y="1751091"/>
              <a:ext cx="977776" cy="1056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1E6EA4C3-86FD-5889-DD43-8579E49F59C8}"/>
                </a:ext>
              </a:extLst>
            </p:cNvPr>
            <p:cNvCxnSpPr>
              <a:cxnSpLocks/>
              <a:stCxn id="26" idx="2"/>
              <a:endCxn id="16" idx="0"/>
            </p:cNvCxnSpPr>
            <p:nvPr/>
          </p:nvCxnSpPr>
          <p:spPr>
            <a:xfrm rot="16200000" flipH="1">
              <a:off x="8560561" y="3449608"/>
              <a:ext cx="333952" cy="259529"/>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id="{747FC89A-0EA7-D5F5-5670-AB29AFCACF67}"/>
                </a:ext>
              </a:extLst>
            </p:cNvPr>
            <p:cNvCxnSpPr>
              <a:stCxn id="13" idx="2"/>
              <a:endCxn id="14" idx="0"/>
            </p:cNvCxnSpPr>
            <p:nvPr/>
          </p:nvCxnSpPr>
          <p:spPr>
            <a:xfrm rot="5400000">
              <a:off x="1962557" y="2786234"/>
              <a:ext cx="297765" cy="999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Connector: Elbow 51">
              <a:extLst>
                <a:ext uri="{FF2B5EF4-FFF2-40B4-BE49-F238E27FC236}">
                  <a16:creationId xmlns:a16="http://schemas.microsoft.com/office/drawing/2014/main" id="{A0388B8B-7DB0-CBA3-8FB1-1EB16F7BFFA2}"/>
                </a:ext>
              </a:extLst>
            </p:cNvPr>
            <p:cNvCxnSpPr>
              <a:stCxn id="14" idx="2"/>
              <a:endCxn id="15" idx="0"/>
            </p:cNvCxnSpPr>
            <p:nvPr/>
          </p:nvCxnSpPr>
          <p:spPr>
            <a:xfrm rot="5400000">
              <a:off x="2047973" y="3396935"/>
              <a:ext cx="116939" cy="127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Connector: Elbow 53">
              <a:extLst>
                <a:ext uri="{FF2B5EF4-FFF2-40B4-BE49-F238E27FC236}">
                  <a16:creationId xmlns:a16="http://schemas.microsoft.com/office/drawing/2014/main" id="{D0EBBE3E-581F-DB6F-07F0-6B76EC1C0F66}"/>
                </a:ext>
              </a:extLst>
            </p:cNvPr>
            <p:cNvCxnSpPr>
              <a:stCxn id="15" idx="2"/>
              <a:endCxn id="22" idx="0"/>
            </p:cNvCxnSpPr>
            <p:nvPr/>
          </p:nvCxnSpPr>
          <p:spPr>
            <a:xfrm rot="5400000">
              <a:off x="2017042" y="3932598"/>
              <a:ext cx="168241" cy="105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Rectangle: Rounded Corners 55">
              <a:extLst>
                <a:ext uri="{FF2B5EF4-FFF2-40B4-BE49-F238E27FC236}">
                  <a16:creationId xmlns:a16="http://schemas.microsoft.com/office/drawing/2014/main" id="{35058436-01E7-B612-531C-BA00426A4A10}"/>
                </a:ext>
              </a:extLst>
            </p:cNvPr>
            <p:cNvSpPr/>
            <p:nvPr/>
          </p:nvSpPr>
          <p:spPr>
            <a:xfrm>
              <a:off x="1222220" y="4607454"/>
              <a:ext cx="1747319"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a:t>
              </a:r>
              <a:r>
                <a:rPr lang="en-US" err="1"/>
                <a:t>keras</a:t>
              </a:r>
              <a:endParaRPr lang="en-US"/>
            </a:p>
          </p:txBody>
        </p:sp>
        <p:sp>
          <p:nvSpPr>
            <p:cNvPr id="57" name="Rectangle: Rounded Corners 56">
              <a:extLst>
                <a:ext uri="{FF2B5EF4-FFF2-40B4-BE49-F238E27FC236}">
                  <a16:creationId xmlns:a16="http://schemas.microsoft.com/office/drawing/2014/main" id="{30AAF9F7-4AAF-5F77-8729-FE455B7F831C}"/>
                </a:ext>
              </a:extLst>
            </p:cNvPr>
            <p:cNvSpPr/>
            <p:nvPr/>
          </p:nvSpPr>
          <p:spPr>
            <a:xfrm>
              <a:off x="7728633" y="4615969"/>
              <a:ext cx="1747319"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.pt</a:t>
              </a:r>
            </a:p>
          </p:txBody>
        </p:sp>
        <p:cxnSp>
          <p:nvCxnSpPr>
            <p:cNvPr id="59" name="Connector: Elbow 58">
              <a:extLst>
                <a:ext uri="{FF2B5EF4-FFF2-40B4-BE49-F238E27FC236}">
                  <a16:creationId xmlns:a16="http://schemas.microsoft.com/office/drawing/2014/main" id="{F5111376-53C7-40DC-75CD-A8830C990755}"/>
                </a:ext>
              </a:extLst>
            </p:cNvPr>
            <p:cNvCxnSpPr>
              <a:stCxn id="22" idx="2"/>
              <a:endCxn id="56" idx="0"/>
            </p:cNvCxnSpPr>
            <p:nvPr/>
          </p:nvCxnSpPr>
          <p:spPr>
            <a:xfrm rot="5400000">
              <a:off x="2002330" y="4513903"/>
              <a:ext cx="187102"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Connector: Elbow 60">
              <a:extLst>
                <a:ext uri="{FF2B5EF4-FFF2-40B4-BE49-F238E27FC236}">
                  <a16:creationId xmlns:a16="http://schemas.microsoft.com/office/drawing/2014/main" id="{D90CE88F-DD49-F2A1-E116-2B900E338C19}"/>
                </a:ext>
              </a:extLst>
            </p:cNvPr>
            <p:cNvCxnSpPr>
              <a:cxnSpLocks/>
              <a:stCxn id="16" idx="2"/>
              <a:endCxn id="57" idx="0"/>
            </p:cNvCxnSpPr>
            <p:nvPr/>
          </p:nvCxnSpPr>
          <p:spPr>
            <a:xfrm rot="5400000">
              <a:off x="8562822" y="4321489"/>
              <a:ext cx="333952" cy="25500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2" name="Rectangle: Rounded Corners 61">
              <a:extLst>
                <a:ext uri="{FF2B5EF4-FFF2-40B4-BE49-F238E27FC236}">
                  <a16:creationId xmlns:a16="http://schemas.microsoft.com/office/drawing/2014/main" id="{3C0561CE-7E5B-A758-B011-1E5B656C90FB}"/>
                </a:ext>
              </a:extLst>
            </p:cNvPr>
            <p:cNvSpPr/>
            <p:nvPr/>
          </p:nvSpPr>
          <p:spPr>
            <a:xfrm>
              <a:off x="896294" y="5634773"/>
              <a:ext cx="3069124" cy="39835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Array: class + probabilities</a:t>
              </a:r>
            </a:p>
          </p:txBody>
        </p:sp>
        <p:sp>
          <p:nvSpPr>
            <p:cNvPr id="63" name="Rectangle: Rounded Corners 62">
              <a:extLst>
                <a:ext uri="{FF2B5EF4-FFF2-40B4-BE49-F238E27FC236}">
                  <a16:creationId xmlns:a16="http://schemas.microsoft.com/office/drawing/2014/main" id="{69259C0A-89A3-0A44-DA7C-AE683CC6C27E}"/>
                </a:ext>
              </a:extLst>
            </p:cNvPr>
            <p:cNvSpPr/>
            <p:nvPr/>
          </p:nvSpPr>
          <p:spPr>
            <a:xfrm>
              <a:off x="6255188" y="5522451"/>
              <a:ext cx="4685168" cy="39835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r"/>
              <a:r>
                <a:rPr lang="en-US"/>
                <a:t>Array: class + coordinates + </a:t>
              </a:r>
              <a:r>
                <a:rPr lang="en-US" err="1"/>
                <a:t>probabilties</a:t>
              </a:r>
              <a:endParaRPr lang="en-US"/>
            </a:p>
          </p:txBody>
        </p:sp>
        <p:cxnSp>
          <p:nvCxnSpPr>
            <p:cNvPr id="65" name="Connector: Elbow 64">
              <a:extLst>
                <a:ext uri="{FF2B5EF4-FFF2-40B4-BE49-F238E27FC236}">
                  <a16:creationId xmlns:a16="http://schemas.microsoft.com/office/drawing/2014/main" id="{655285CB-148D-6583-D754-F77817DBCA49}"/>
                </a:ext>
              </a:extLst>
            </p:cNvPr>
            <p:cNvCxnSpPr>
              <a:cxnSpLocks/>
              <a:stCxn id="56" idx="2"/>
              <a:endCxn id="62" idx="0"/>
            </p:cNvCxnSpPr>
            <p:nvPr/>
          </p:nvCxnSpPr>
          <p:spPr>
            <a:xfrm rot="16200000" flipH="1">
              <a:off x="1948885" y="5152802"/>
              <a:ext cx="628966" cy="3349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Connector: Elbow 66">
              <a:extLst>
                <a:ext uri="{FF2B5EF4-FFF2-40B4-BE49-F238E27FC236}">
                  <a16:creationId xmlns:a16="http://schemas.microsoft.com/office/drawing/2014/main" id="{5E57FD5F-0088-67FA-FAC7-A431768016E8}"/>
                </a:ext>
              </a:extLst>
            </p:cNvPr>
            <p:cNvCxnSpPr>
              <a:stCxn id="57" idx="2"/>
              <a:endCxn id="63" idx="0"/>
            </p:cNvCxnSpPr>
            <p:nvPr/>
          </p:nvCxnSpPr>
          <p:spPr>
            <a:xfrm rot="5400000">
              <a:off x="8345969" y="5266126"/>
              <a:ext cx="508129" cy="452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Connector: Elbow 68">
              <a:extLst>
                <a:ext uri="{FF2B5EF4-FFF2-40B4-BE49-F238E27FC236}">
                  <a16:creationId xmlns:a16="http://schemas.microsoft.com/office/drawing/2014/main" id="{979A1234-0E24-18F5-586E-FA6BE22D22D0}"/>
                </a:ext>
              </a:extLst>
            </p:cNvPr>
            <p:cNvCxnSpPr>
              <a:stCxn id="4" idx="2"/>
              <a:endCxn id="11" idx="0"/>
            </p:cNvCxnSpPr>
            <p:nvPr/>
          </p:nvCxnSpPr>
          <p:spPr>
            <a:xfrm rot="5400000">
              <a:off x="5101629" y="1394231"/>
              <a:ext cx="253496" cy="127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8" name="Connector: Elbow 77">
              <a:extLst>
                <a:ext uri="{FF2B5EF4-FFF2-40B4-BE49-F238E27FC236}">
                  <a16:creationId xmlns:a16="http://schemas.microsoft.com/office/drawing/2014/main" id="{5AA850CD-68BA-857C-F655-68A33B37470F}"/>
                </a:ext>
              </a:extLst>
            </p:cNvPr>
            <p:cNvCxnSpPr>
              <a:cxnSpLocks/>
              <a:stCxn id="62" idx="1"/>
              <a:endCxn id="7" idx="1"/>
            </p:cNvCxnSpPr>
            <p:nvPr/>
          </p:nvCxnSpPr>
          <p:spPr>
            <a:xfrm rot="10800000" flipH="1">
              <a:off x="896293" y="416458"/>
              <a:ext cx="3684761" cy="5417492"/>
            </a:xfrm>
            <a:prstGeom prst="bentConnector3">
              <a:avLst>
                <a:gd name="adj1" fmla="val -6204"/>
              </a:avLst>
            </a:prstGeom>
            <a:ln>
              <a:tailEnd type="triangle"/>
            </a:ln>
          </p:spPr>
          <p:style>
            <a:lnRef idx="2">
              <a:schemeClr val="accent6"/>
            </a:lnRef>
            <a:fillRef idx="0">
              <a:schemeClr val="accent6"/>
            </a:fillRef>
            <a:effectRef idx="1">
              <a:schemeClr val="accent6"/>
            </a:effectRef>
            <a:fontRef idx="minor">
              <a:schemeClr val="tx1"/>
            </a:fontRef>
          </p:style>
        </p:cxnSp>
        <p:sp>
          <p:nvSpPr>
            <p:cNvPr id="85" name="Rectangle: Rounded Corners 84">
              <a:extLst>
                <a:ext uri="{FF2B5EF4-FFF2-40B4-BE49-F238E27FC236}">
                  <a16:creationId xmlns:a16="http://schemas.microsoft.com/office/drawing/2014/main" id="{55EB3A06-8B98-DA5B-1099-17FE33A7FD0B}"/>
                </a:ext>
              </a:extLst>
            </p:cNvPr>
            <p:cNvSpPr/>
            <p:nvPr/>
          </p:nvSpPr>
          <p:spPr>
            <a:xfrm>
              <a:off x="4148561" y="2252793"/>
              <a:ext cx="1140737" cy="39835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string</a:t>
              </a:r>
            </a:p>
          </p:txBody>
        </p:sp>
        <p:sp>
          <p:nvSpPr>
            <p:cNvPr id="86" name="Rectangle: Rounded Corners 85">
              <a:extLst>
                <a:ext uri="{FF2B5EF4-FFF2-40B4-BE49-F238E27FC236}">
                  <a16:creationId xmlns:a16="http://schemas.microsoft.com/office/drawing/2014/main" id="{8396DB42-5C32-7D68-4155-ADC68ABD2395}"/>
                </a:ext>
              </a:extLst>
            </p:cNvPr>
            <p:cNvSpPr/>
            <p:nvPr/>
          </p:nvSpPr>
          <p:spPr>
            <a:xfrm>
              <a:off x="4065008" y="2787708"/>
              <a:ext cx="1389705" cy="39835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Array: float</a:t>
              </a:r>
            </a:p>
          </p:txBody>
        </p:sp>
        <p:sp>
          <p:nvSpPr>
            <p:cNvPr id="87" name="Rectangle: Rounded Corners 86">
              <a:extLst>
                <a:ext uri="{FF2B5EF4-FFF2-40B4-BE49-F238E27FC236}">
                  <a16:creationId xmlns:a16="http://schemas.microsoft.com/office/drawing/2014/main" id="{9A06A226-B3A1-E249-1C09-21EE14E53C3F}"/>
                </a:ext>
              </a:extLst>
            </p:cNvPr>
            <p:cNvSpPr/>
            <p:nvPr/>
          </p:nvSpPr>
          <p:spPr>
            <a:xfrm>
              <a:off x="4100783" y="3376168"/>
              <a:ext cx="1389705" cy="39835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t>binary</a:t>
              </a:r>
            </a:p>
          </p:txBody>
        </p:sp>
        <p:sp>
          <p:nvSpPr>
            <p:cNvPr id="88" name="Rectangle: Rounded Corners 87">
              <a:extLst>
                <a:ext uri="{FF2B5EF4-FFF2-40B4-BE49-F238E27FC236}">
                  <a16:creationId xmlns:a16="http://schemas.microsoft.com/office/drawing/2014/main" id="{BA87C74E-71F6-AB70-2F46-5B73977C31AB}"/>
                </a:ext>
              </a:extLst>
            </p:cNvPr>
            <p:cNvSpPr/>
            <p:nvPr/>
          </p:nvSpPr>
          <p:spPr>
            <a:xfrm>
              <a:off x="4123475" y="4171368"/>
              <a:ext cx="1389705" cy="39835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GODOT</a:t>
              </a:r>
            </a:p>
          </p:txBody>
        </p:sp>
        <p:cxnSp>
          <p:nvCxnSpPr>
            <p:cNvPr id="90" name="Connector: Elbow 89">
              <a:extLst>
                <a:ext uri="{FF2B5EF4-FFF2-40B4-BE49-F238E27FC236}">
                  <a16:creationId xmlns:a16="http://schemas.microsoft.com/office/drawing/2014/main" id="{3E64DE0B-6FA2-CC7C-0136-AA6FBCF892B9}"/>
                </a:ext>
              </a:extLst>
            </p:cNvPr>
            <p:cNvCxnSpPr>
              <a:stCxn id="11" idx="2"/>
              <a:endCxn id="85" idx="0"/>
            </p:cNvCxnSpPr>
            <p:nvPr/>
          </p:nvCxnSpPr>
          <p:spPr>
            <a:xfrm rot="5400000">
              <a:off x="4806924" y="1831339"/>
              <a:ext cx="333461" cy="50944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Connector: Elbow 91">
              <a:extLst>
                <a:ext uri="{FF2B5EF4-FFF2-40B4-BE49-F238E27FC236}">
                  <a16:creationId xmlns:a16="http://schemas.microsoft.com/office/drawing/2014/main" id="{407B6C3B-216E-A35E-A616-5FE46FF9B1BD}"/>
                </a:ext>
              </a:extLst>
            </p:cNvPr>
            <p:cNvCxnSpPr>
              <a:stCxn id="85" idx="2"/>
              <a:endCxn id="86" idx="0"/>
            </p:cNvCxnSpPr>
            <p:nvPr/>
          </p:nvCxnSpPr>
          <p:spPr>
            <a:xfrm rot="16200000" flipH="1">
              <a:off x="4671114" y="2698961"/>
              <a:ext cx="136562" cy="4093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DBE52FD4-085D-FBF9-E409-218493034CCF}"/>
                </a:ext>
              </a:extLst>
            </p:cNvPr>
            <p:cNvCxnSpPr>
              <a:stCxn id="86" idx="2"/>
              <a:endCxn id="87" idx="0"/>
            </p:cNvCxnSpPr>
            <p:nvPr/>
          </p:nvCxnSpPr>
          <p:spPr>
            <a:xfrm rot="16200000" flipH="1">
              <a:off x="4682695" y="3263226"/>
              <a:ext cx="190107" cy="3577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6" name="Connector: Elbow 95">
              <a:extLst>
                <a:ext uri="{FF2B5EF4-FFF2-40B4-BE49-F238E27FC236}">
                  <a16:creationId xmlns:a16="http://schemas.microsoft.com/office/drawing/2014/main" id="{70D7A753-45C4-EF2F-3094-65F694BA0A33}"/>
                </a:ext>
              </a:extLst>
            </p:cNvPr>
            <p:cNvCxnSpPr>
              <a:stCxn id="87" idx="2"/>
              <a:endCxn id="88" idx="0"/>
            </p:cNvCxnSpPr>
            <p:nvPr/>
          </p:nvCxnSpPr>
          <p:spPr>
            <a:xfrm rot="16200000" flipH="1">
              <a:off x="4608559" y="3961598"/>
              <a:ext cx="396847" cy="2269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Connector: Elbow 97">
              <a:extLst>
                <a:ext uri="{FF2B5EF4-FFF2-40B4-BE49-F238E27FC236}">
                  <a16:creationId xmlns:a16="http://schemas.microsoft.com/office/drawing/2014/main" id="{D1C2C6E4-A83B-CC79-ECC5-32D05473CCA5}"/>
                </a:ext>
              </a:extLst>
            </p:cNvPr>
            <p:cNvCxnSpPr>
              <a:cxnSpLocks/>
              <a:stCxn id="63" idx="2"/>
              <a:endCxn id="7" idx="0"/>
            </p:cNvCxnSpPr>
            <p:nvPr/>
          </p:nvCxnSpPr>
          <p:spPr>
            <a:xfrm rot="5400000" flipH="1">
              <a:off x="4042074" y="1365107"/>
              <a:ext cx="5703523" cy="3407872"/>
            </a:xfrm>
            <a:prstGeom prst="bentConnector5">
              <a:avLst>
                <a:gd name="adj1" fmla="val -4008"/>
                <a:gd name="adj2" fmla="val 240945"/>
                <a:gd name="adj3" fmla="val 102262"/>
              </a:avLst>
            </a:prstGeom>
            <a:ln>
              <a:tailEnd type="triangle"/>
            </a:ln>
          </p:spPr>
          <p:style>
            <a:lnRef idx="2">
              <a:schemeClr val="accent6"/>
            </a:lnRef>
            <a:fillRef idx="0">
              <a:schemeClr val="accent6"/>
            </a:fillRef>
            <a:effectRef idx="1">
              <a:schemeClr val="accent6"/>
            </a:effectRef>
            <a:fontRef idx="minor">
              <a:schemeClr val="tx1"/>
            </a:fontRef>
          </p:style>
        </p:cxnSp>
        <p:sp>
          <p:nvSpPr>
            <p:cNvPr id="131" name="Rectangle: Rounded Corners 130">
              <a:extLst>
                <a:ext uri="{FF2B5EF4-FFF2-40B4-BE49-F238E27FC236}">
                  <a16:creationId xmlns:a16="http://schemas.microsoft.com/office/drawing/2014/main" id="{1FEBD86B-5B3A-EECE-7972-256EC228190E}"/>
                </a:ext>
              </a:extLst>
            </p:cNvPr>
            <p:cNvSpPr/>
            <p:nvPr/>
          </p:nvSpPr>
          <p:spPr>
            <a:xfrm>
              <a:off x="5907443" y="4198534"/>
              <a:ext cx="1140737" cy="39835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a:t>
              </a:r>
              <a:r>
                <a:rPr lang="en-US" err="1"/>
                <a:t>glb</a:t>
              </a:r>
              <a:r>
                <a:rPr lang="en-US"/>
                <a:t>/</a:t>
              </a:r>
              <a:r>
                <a:rPr lang="en-US" err="1"/>
                <a:t>usd</a:t>
              </a:r>
              <a:endParaRPr lang="en-US"/>
            </a:p>
          </p:txBody>
        </p:sp>
        <p:cxnSp>
          <p:nvCxnSpPr>
            <p:cNvPr id="133" name="Connector: Elbow 132">
              <a:extLst>
                <a:ext uri="{FF2B5EF4-FFF2-40B4-BE49-F238E27FC236}">
                  <a16:creationId xmlns:a16="http://schemas.microsoft.com/office/drawing/2014/main" id="{6117162F-32DE-5106-2730-7B7D881ECE34}"/>
                </a:ext>
              </a:extLst>
            </p:cNvPr>
            <p:cNvCxnSpPr>
              <a:stCxn id="131" idx="1"/>
              <a:endCxn id="88" idx="3"/>
            </p:cNvCxnSpPr>
            <p:nvPr/>
          </p:nvCxnSpPr>
          <p:spPr>
            <a:xfrm rot="10800000">
              <a:off x="5513181" y="4370545"/>
              <a:ext cx="394263" cy="2716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34" name="Rectangle 133">
              <a:extLst>
                <a:ext uri="{FF2B5EF4-FFF2-40B4-BE49-F238E27FC236}">
                  <a16:creationId xmlns:a16="http://schemas.microsoft.com/office/drawing/2014/main" id="{F74044C6-B49B-455D-27AF-007C3F4EF46F}"/>
                </a:ext>
              </a:extLst>
            </p:cNvPr>
            <p:cNvSpPr/>
            <p:nvPr/>
          </p:nvSpPr>
          <p:spPr>
            <a:xfrm>
              <a:off x="10245505" y="205343"/>
              <a:ext cx="452674" cy="1176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3489EAD4-7D04-5061-949D-344BB2A50A2E}"/>
                </a:ext>
              </a:extLst>
            </p:cNvPr>
            <p:cNvSpPr/>
            <p:nvPr/>
          </p:nvSpPr>
          <p:spPr>
            <a:xfrm>
              <a:off x="10245505" y="683535"/>
              <a:ext cx="452674" cy="117692"/>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1A1617B9-0911-67C0-19BA-C654D0DDCA79}"/>
                </a:ext>
              </a:extLst>
            </p:cNvPr>
            <p:cNvSpPr/>
            <p:nvPr/>
          </p:nvSpPr>
          <p:spPr>
            <a:xfrm>
              <a:off x="10245505" y="438464"/>
              <a:ext cx="452674" cy="11769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8FA6FB26-B0E6-6E4E-01E1-EEFFFE23B163}"/>
                </a:ext>
              </a:extLst>
            </p:cNvPr>
            <p:cNvSpPr txBox="1"/>
            <p:nvPr/>
          </p:nvSpPr>
          <p:spPr>
            <a:xfrm>
              <a:off x="10698179" y="139457"/>
              <a:ext cx="666184" cy="276999"/>
            </a:xfrm>
            <a:prstGeom prst="rect">
              <a:avLst/>
            </a:prstGeom>
            <a:noFill/>
          </p:spPr>
          <p:txBody>
            <a:bodyPr wrap="square" rtlCol="0">
              <a:spAutoFit/>
            </a:bodyPr>
            <a:lstStyle/>
            <a:p>
              <a:r>
                <a:rPr lang="en-US" sz="1200" b="1"/>
                <a:t>HW</a:t>
              </a:r>
            </a:p>
          </p:txBody>
        </p:sp>
        <p:sp>
          <p:nvSpPr>
            <p:cNvPr id="138" name="TextBox 137">
              <a:extLst>
                <a:ext uri="{FF2B5EF4-FFF2-40B4-BE49-F238E27FC236}">
                  <a16:creationId xmlns:a16="http://schemas.microsoft.com/office/drawing/2014/main" id="{A1486119-90C3-0DF7-EC7E-256D732A7B64}"/>
                </a:ext>
              </a:extLst>
            </p:cNvPr>
            <p:cNvSpPr txBox="1"/>
            <p:nvPr/>
          </p:nvSpPr>
          <p:spPr>
            <a:xfrm>
              <a:off x="10698179" y="358789"/>
              <a:ext cx="666184" cy="276999"/>
            </a:xfrm>
            <a:prstGeom prst="rect">
              <a:avLst/>
            </a:prstGeom>
            <a:noFill/>
          </p:spPr>
          <p:txBody>
            <a:bodyPr wrap="square" rtlCol="0">
              <a:spAutoFit/>
            </a:bodyPr>
            <a:lstStyle/>
            <a:p>
              <a:r>
                <a:rPr lang="en-US" sz="1200" b="1"/>
                <a:t>SW</a:t>
              </a:r>
            </a:p>
          </p:txBody>
        </p:sp>
        <p:sp>
          <p:nvSpPr>
            <p:cNvPr id="139" name="TextBox 138">
              <a:extLst>
                <a:ext uri="{FF2B5EF4-FFF2-40B4-BE49-F238E27FC236}">
                  <a16:creationId xmlns:a16="http://schemas.microsoft.com/office/drawing/2014/main" id="{D7CD98A3-8AEE-8CEA-5C15-D3B8951A742A}"/>
                </a:ext>
              </a:extLst>
            </p:cNvPr>
            <p:cNvSpPr txBox="1"/>
            <p:nvPr/>
          </p:nvSpPr>
          <p:spPr>
            <a:xfrm>
              <a:off x="10725340" y="612333"/>
              <a:ext cx="1140736" cy="276999"/>
            </a:xfrm>
            <a:prstGeom prst="rect">
              <a:avLst/>
            </a:prstGeom>
            <a:noFill/>
          </p:spPr>
          <p:txBody>
            <a:bodyPr wrap="square" rtlCol="0">
              <a:spAutoFit/>
            </a:bodyPr>
            <a:lstStyle/>
            <a:p>
              <a:r>
                <a:rPr lang="en-US" sz="1200" b="1"/>
                <a:t>File types</a:t>
              </a:r>
            </a:p>
          </p:txBody>
        </p:sp>
        <p:sp>
          <p:nvSpPr>
            <p:cNvPr id="140" name="Rectangle 139">
              <a:extLst>
                <a:ext uri="{FF2B5EF4-FFF2-40B4-BE49-F238E27FC236}">
                  <a16:creationId xmlns:a16="http://schemas.microsoft.com/office/drawing/2014/main" id="{D30051FB-67CB-B236-DFC3-73863BFA84AE}"/>
                </a:ext>
              </a:extLst>
            </p:cNvPr>
            <p:cNvSpPr/>
            <p:nvPr/>
          </p:nvSpPr>
          <p:spPr>
            <a:xfrm>
              <a:off x="10245505" y="918243"/>
              <a:ext cx="452674" cy="117692"/>
            </a:xfrm>
            <a:prstGeom prst="rect">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C16E0E04-4390-5CFD-47A1-72F6EFE6661B}"/>
                </a:ext>
              </a:extLst>
            </p:cNvPr>
            <p:cNvSpPr txBox="1"/>
            <p:nvPr/>
          </p:nvSpPr>
          <p:spPr>
            <a:xfrm>
              <a:off x="10721944" y="831665"/>
              <a:ext cx="1284838" cy="276999"/>
            </a:xfrm>
            <a:prstGeom prst="rect">
              <a:avLst/>
            </a:prstGeom>
            <a:noFill/>
          </p:spPr>
          <p:txBody>
            <a:bodyPr wrap="square" rtlCol="0">
              <a:spAutoFit/>
            </a:bodyPr>
            <a:lstStyle/>
            <a:p>
              <a:r>
                <a:rPr lang="en-US" sz="1200" b="1"/>
                <a:t>Data structures</a:t>
              </a:r>
            </a:p>
          </p:txBody>
        </p:sp>
        <p:sp>
          <p:nvSpPr>
            <p:cNvPr id="143" name="Rectangle 142">
              <a:extLst>
                <a:ext uri="{FF2B5EF4-FFF2-40B4-BE49-F238E27FC236}">
                  <a16:creationId xmlns:a16="http://schemas.microsoft.com/office/drawing/2014/main" id="{07143EDF-E312-B4AB-A161-9D8D6C63C95A}"/>
                </a:ext>
              </a:extLst>
            </p:cNvPr>
            <p:cNvSpPr/>
            <p:nvPr/>
          </p:nvSpPr>
          <p:spPr>
            <a:xfrm>
              <a:off x="10245504" y="1162345"/>
              <a:ext cx="452674" cy="117692"/>
            </a:xfrm>
            <a:prstGeom prst="rect">
              <a:avLst/>
            </a:prstGeom>
            <a:solidFill>
              <a:schemeClr val="tx2">
                <a:lumMod val="25000"/>
                <a:lumOff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3B9B660E-36F1-FDAF-A8FD-30916676729F}"/>
                </a:ext>
              </a:extLst>
            </p:cNvPr>
            <p:cNvSpPr txBox="1"/>
            <p:nvPr/>
          </p:nvSpPr>
          <p:spPr>
            <a:xfrm>
              <a:off x="10721943" y="1092794"/>
              <a:ext cx="1284838" cy="276999"/>
            </a:xfrm>
            <a:prstGeom prst="rect">
              <a:avLst/>
            </a:prstGeom>
            <a:noFill/>
          </p:spPr>
          <p:txBody>
            <a:bodyPr wrap="square" rtlCol="0">
              <a:spAutoFit/>
            </a:bodyPr>
            <a:lstStyle/>
            <a:p>
              <a:r>
                <a:rPr lang="en-US" sz="1200" b="1"/>
                <a:t>Labeling</a:t>
              </a:r>
            </a:p>
          </p:txBody>
        </p:sp>
      </p:grpSp>
      <p:sp>
        <p:nvSpPr>
          <p:cNvPr id="3" name="Oval 2">
            <a:extLst>
              <a:ext uri="{FF2B5EF4-FFF2-40B4-BE49-F238E27FC236}">
                <a16:creationId xmlns:a16="http://schemas.microsoft.com/office/drawing/2014/main" id="{C2BE890D-1125-4C6B-BDA0-B9C83FD95F93}"/>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1C15BD-DAE9-F053-8D1A-4673FEB76450}"/>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2</a:t>
            </a:r>
          </a:p>
        </p:txBody>
      </p:sp>
      <p:sp>
        <p:nvSpPr>
          <p:cNvPr id="21" name="TextBox 20">
            <a:extLst>
              <a:ext uri="{FF2B5EF4-FFF2-40B4-BE49-F238E27FC236}">
                <a16:creationId xmlns:a16="http://schemas.microsoft.com/office/drawing/2014/main" id="{5A240853-04D6-F9FF-E10E-C64CE85D8E84}"/>
              </a:ext>
            </a:extLst>
          </p:cNvPr>
          <p:cNvSpPr txBox="1"/>
          <p:nvPr/>
        </p:nvSpPr>
        <p:spPr>
          <a:xfrm>
            <a:off x="857808" y="482825"/>
            <a:ext cx="4306795"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Data Flow and Automation</a:t>
            </a:r>
          </a:p>
        </p:txBody>
      </p:sp>
    </p:spTree>
    <p:extLst>
      <p:ext uri="{BB962C8B-B14F-4D97-AF65-F5344CB8AC3E}">
        <p14:creationId xmlns:p14="http://schemas.microsoft.com/office/powerpoint/2010/main" val="3515878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2D01B-B5B2-727B-95DD-404A0AFB38E0}"/>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9AFF25E4-4D93-C100-6CEF-85ED17314042}"/>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31FE6A5-8606-A08A-61DE-5572DBE55991}"/>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2</a:t>
            </a:r>
          </a:p>
        </p:txBody>
      </p:sp>
      <p:sp>
        <p:nvSpPr>
          <p:cNvPr id="21" name="TextBox 20">
            <a:extLst>
              <a:ext uri="{FF2B5EF4-FFF2-40B4-BE49-F238E27FC236}">
                <a16:creationId xmlns:a16="http://schemas.microsoft.com/office/drawing/2014/main" id="{21F55672-E951-C6A8-11D4-4145FEA624A8}"/>
              </a:ext>
            </a:extLst>
          </p:cNvPr>
          <p:cNvSpPr txBox="1"/>
          <p:nvPr/>
        </p:nvSpPr>
        <p:spPr>
          <a:xfrm>
            <a:off x="857808" y="482825"/>
            <a:ext cx="4306795"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Data Flow and Automation</a:t>
            </a:r>
          </a:p>
        </p:txBody>
      </p:sp>
      <p:graphicFrame>
        <p:nvGraphicFramePr>
          <p:cNvPr id="33" name="Table 32">
            <a:extLst>
              <a:ext uri="{FF2B5EF4-FFF2-40B4-BE49-F238E27FC236}">
                <a16:creationId xmlns:a16="http://schemas.microsoft.com/office/drawing/2014/main" id="{A3C3EE81-F646-4057-8CEF-1965B79F887B}"/>
              </a:ext>
            </a:extLst>
          </p:cNvPr>
          <p:cNvGraphicFramePr>
            <a:graphicFrameLocks noGrp="1"/>
          </p:cNvGraphicFramePr>
          <p:nvPr>
            <p:extLst>
              <p:ext uri="{D42A27DB-BD31-4B8C-83A1-F6EECF244321}">
                <p14:modId xmlns:p14="http://schemas.microsoft.com/office/powerpoint/2010/main" val="2815692752"/>
              </p:ext>
            </p:extLst>
          </p:nvPr>
        </p:nvGraphicFramePr>
        <p:xfrm>
          <a:off x="1335925" y="1023761"/>
          <a:ext cx="2628900" cy="3276600"/>
        </p:xfrm>
        <a:graphic>
          <a:graphicData uri="http://schemas.openxmlformats.org/drawingml/2006/table">
            <a:tbl>
              <a:tblPr/>
              <a:tblGrid>
                <a:gridCol w="1866900">
                  <a:extLst>
                    <a:ext uri="{9D8B030D-6E8A-4147-A177-3AD203B41FA5}">
                      <a16:colId xmlns:a16="http://schemas.microsoft.com/office/drawing/2014/main" val="4034963726"/>
                    </a:ext>
                  </a:extLst>
                </a:gridCol>
                <a:gridCol w="762000">
                  <a:extLst>
                    <a:ext uri="{9D8B030D-6E8A-4147-A177-3AD203B41FA5}">
                      <a16:colId xmlns:a16="http://schemas.microsoft.com/office/drawing/2014/main" val="39438666"/>
                    </a:ext>
                  </a:extLst>
                </a:gridCol>
              </a:tblGrid>
              <a:tr h="180975">
                <a:tc>
                  <a:txBody>
                    <a:bodyPr/>
                    <a:lstStyle/>
                    <a:p>
                      <a:pPr algn="l" fontAlgn="base"/>
                      <a:r>
                        <a:rPr lang="en-US" sz="1100" b="1" i="0" u="none" strike="noStrike" dirty="0">
                          <a:solidFill>
                            <a:srgbClr val="FFFFFF"/>
                          </a:solidFill>
                          <a:effectLst/>
                          <a:latin typeface="Arial" panose="020B0604020202020204" pitchFamily="34" charset="0"/>
                        </a:rPr>
                        <a:t>Property</a:t>
                      </a:r>
                      <a:r>
                        <a:rPr lang="en-US" sz="1100" b="0" i="0" dirty="0">
                          <a:solidFill>
                            <a:srgbClr val="000000"/>
                          </a:solidFill>
                          <a:effectLst/>
                          <a:latin typeface="Arial" panose="020B0604020202020204" pitchFamily="34" charset="0"/>
                        </a:rPr>
                        <a:t>​</a:t>
                      </a:r>
                      <a:endParaRPr lang="en-US" b="0" i="0" dirty="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7A7A7A"/>
                    </a:solidFill>
                  </a:tcPr>
                </a:tc>
                <a:tc>
                  <a:txBody>
                    <a:bodyPr/>
                    <a:lstStyle/>
                    <a:p>
                      <a:pPr algn="l" fontAlgn="base"/>
                      <a:r>
                        <a:rPr lang="en-US" sz="1100" b="1" i="0" u="none" strike="noStrike">
                          <a:solidFill>
                            <a:srgbClr val="FFFFFF"/>
                          </a:solidFill>
                          <a:effectLst/>
                          <a:latin typeface="Arial" panose="020B0604020202020204" pitchFamily="34" charset="0"/>
                        </a:rPr>
                        <a:t>Value</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7A7A7A"/>
                    </a:solidFill>
                  </a:tcPr>
                </a:tc>
                <a:extLst>
                  <a:ext uri="{0D108BD9-81ED-4DB2-BD59-A6C34878D82A}">
                    <a16:rowId xmlns:a16="http://schemas.microsoft.com/office/drawing/2014/main" val="561934354"/>
                  </a:ext>
                </a:extLst>
              </a:tr>
              <a:tr h="180975">
                <a:tc>
                  <a:txBody>
                    <a:bodyPr/>
                    <a:lstStyle/>
                    <a:p>
                      <a:pPr algn="l" fontAlgn="base"/>
                      <a:r>
                        <a:rPr lang="en-US" sz="1100" b="0" i="0" u="none" strike="noStrike">
                          <a:solidFill>
                            <a:srgbClr val="000000"/>
                          </a:solidFill>
                          <a:effectLst/>
                          <a:latin typeface="Arial" panose="020B0604020202020204" pitchFamily="34" charset="0"/>
                        </a:rPr>
                        <a:t>Layer Height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a:solidFill>
                            <a:srgbClr val="000000"/>
                          </a:solidFill>
                          <a:effectLst/>
                          <a:latin typeface="Arial" panose="020B0604020202020204" pitchFamily="34" charset="0"/>
                        </a:rPr>
                        <a:t>0.2mm</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4096688499"/>
                  </a:ext>
                </a:extLst>
              </a:tr>
              <a:tr h="180975">
                <a:tc>
                  <a:txBody>
                    <a:bodyPr/>
                    <a:lstStyle/>
                    <a:p>
                      <a:pPr algn="l" fontAlgn="base"/>
                      <a:r>
                        <a:rPr lang="en-US" sz="1100" b="0" i="0" u="none" strike="noStrike" dirty="0">
                          <a:solidFill>
                            <a:srgbClr val="000000"/>
                          </a:solidFill>
                          <a:effectLst/>
                          <a:latin typeface="Arial" panose="020B0604020202020204" pitchFamily="34" charset="0"/>
                        </a:rPr>
                        <a:t>Wall Count </a:t>
                      </a:r>
                      <a:r>
                        <a:rPr lang="en-US" sz="1100" b="0" i="0" dirty="0">
                          <a:solidFill>
                            <a:srgbClr val="000000"/>
                          </a:solidFill>
                          <a:effectLst/>
                          <a:latin typeface="Arial" panose="020B0604020202020204" pitchFamily="34" charset="0"/>
                        </a:rPr>
                        <a:t>​</a:t>
                      </a:r>
                      <a:endParaRPr lang="en-US" b="0" i="0" dirty="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tc>
                  <a:txBody>
                    <a:bodyPr/>
                    <a:lstStyle/>
                    <a:p>
                      <a:pPr algn="l" fontAlgn="base"/>
                      <a:r>
                        <a:rPr lang="en-US" sz="1100" b="0" i="0" u="none" strike="noStrike">
                          <a:solidFill>
                            <a:srgbClr val="000000"/>
                          </a:solidFill>
                          <a:effectLst/>
                          <a:latin typeface="Arial" panose="020B0604020202020204" pitchFamily="34" charset="0"/>
                        </a:rPr>
                        <a:t>2</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extLst>
                  <a:ext uri="{0D108BD9-81ED-4DB2-BD59-A6C34878D82A}">
                    <a16:rowId xmlns:a16="http://schemas.microsoft.com/office/drawing/2014/main" val="496286755"/>
                  </a:ext>
                </a:extLst>
              </a:tr>
              <a:tr h="180975">
                <a:tc>
                  <a:txBody>
                    <a:bodyPr/>
                    <a:lstStyle/>
                    <a:p>
                      <a:pPr algn="l" fontAlgn="base"/>
                      <a:r>
                        <a:rPr lang="en-US" sz="1100" b="0" i="0" u="none" strike="noStrike">
                          <a:solidFill>
                            <a:srgbClr val="000000"/>
                          </a:solidFill>
                          <a:effectLst/>
                          <a:latin typeface="Arial" panose="020B0604020202020204" pitchFamily="34" charset="0"/>
                        </a:rPr>
                        <a:t>Top &amp; Bottom Layers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a:solidFill>
                            <a:srgbClr val="000000"/>
                          </a:solidFill>
                          <a:effectLst/>
                          <a:latin typeface="Arial" panose="020B0604020202020204" pitchFamily="34" charset="0"/>
                        </a:rPr>
                        <a:t>4</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3894878571"/>
                  </a:ext>
                </a:extLst>
              </a:tr>
              <a:tr h="180975">
                <a:tc>
                  <a:txBody>
                    <a:bodyPr/>
                    <a:lstStyle/>
                    <a:p>
                      <a:pPr algn="l" fontAlgn="base"/>
                      <a:r>
                        <a:rPr lang="en-US" sz="1100" b="0" i="0" u="none" strike="noStrike">
                          <a:solidFill>
                            <a:srgbClr val="000000"/>
                          </a:solidFill>
                          <a:effectLst/>
                          <a:latin typeface="Arial" panose="020B0604020202020204" pitchFamily="34" charset="0"/>
                        </a:rPr>
                        <a:t>Infill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tc>
                  <a:txBody>
                    <a:bodyPr/>
                    <a:lstStyle/>
                    <a:p>
                      <a:pPr algn="l" fontAlgn="base"/>
                      <a:r>
                        <a:rPr lang="en-US" sz="1100" b="0" i="0" u="none" strike="noStrike">
                          <a:solidFill>
                            <a:srgbClr val="000000"/>
                          </a:solidFill>
                          <a:effectLst/>
                          <a:latin typeface="Arial" panose="020B0604020202020204" pitchFamily="34" charset="0"/>
                        </a:rPr>
                        <a:t>%10</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extLst>
                  <a:ext uri="{0D108BD9-81ED-4DB2-BD59-A6C34878D82A}">
                    <a16:rowId xmlns:a16="http://schemas.microsoft.com/office/drawing/2014/main" val="3232120487"/>
                  </a:ext>
                </a:extLst>
              </a:tr>
              <a:tr h="180975">
                <a:tc>
                  <a:txBody>
                    <a:bodyPr/>
                    <a:lstStyle/>
                    <a:p>
                      <a:pPr algn="l" fontAlgn="base"/>
                      <a:r>
                        <a:rPr lang="en-US" sz="1100" b="0" i="0" u="none" strike="noStrike">
                          <a:solidFill>
                            <a:srgbClr val="000000"/>
                          </a:solidFill>
                          <a:effectLst/>
                          <a:latin typeface="Arial" panose="020B0604020202020204" pitchFamily="34" charset="0"/>
                        </a:rPr>
                        <a:t>Infill Pattern</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a:solidFill>
                            <a:srgbClr val="000000"/>
                          </a:solidFill>
                          <a:effectLst/>
                          <a:latin typeface="Arial" panose="020B0604020202020204" pitchFamily="34" charset="0"/>
                        </a:rPr>
                        <a:t>Cubic</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3105772473"/>
                  </a:ext>
                </a:extLst>
              </a:tr>
              <a:tr h="180975">
                <a:tc>
                  <a:txBody>
                    <a:bodyPr/>
                    <a:lstStyle/>
                    <a:p>
                      <a:pPr algn="l" fontAlgn="base"/>
                      <a:r>
                        <a:rPr lang="en-US" sz="1100" b="0" i="0" u="none" strike="noStrike">
                          <a:solidFill>
                            <a:srgbClr val="000000"/>
                          </a:solidFill>
                          <a:effectLst/>
                          <a:latin typeface="Arial" panose="020B0604020202020204" pitchFamily="34" charset="0"/>
                        </a:rPr>
                        <a:t>Nozzle Temperature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tc>
                  <a:txBody>
                    <a:bodyPr/>
                    <a:lstStyle/>
                    <a:p>
                      <a:pPr algn="l" fontAlgn="base"/>
                      <a:r>
                        <a:rPr lang="en-US" sz="1100" b="0" i="0" u="none" strike="noStrike">
                          <a:solidFill>
                            <a:srgbClr val="000000"/>
                          </a:solidFill>
                          <a:effectLst/>
                          <a:latin typeface="Arial" panose="020B0604020202020204" pitchFamily="34" charset="0"/>
                        </a:rPr>
                        <a:t>200.0 °C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extLst>
                  <a:ext uri="{0D108BD9-81ED-4DB2-BD59-A6C34878D82A}">
                    <a16:rowId xmlns:a16="http://schemas.microsoft.com/office/drawing/2014/main" val="3800603453"/>
                  </a:ext>
                </a:extLst>
              </a:tr>
              <a:tr h="180975">
                <a:tc>
                  <a:txBody>
                    <a:bodyPr/>
                    <a:lstStyle/>
                    <a:p>
                      <a:pPr algn="l" fontAlgn="base"/>
                      <a:r>
                        <a:rPr lang="en-US" sz="1100" b="0" i="0" u="none" strike="noStrike">
                          <a:solidFill>
                            <a:srgbClr val="000000"/>
                          </a:solidFill>
                          <a:effectLst/>
                          <a:latin typeface="Arial" panose="020B0604020202020204" pitchFamily="34" charset="0"/>
                        </a:rPr>
                        <a:t>Build Plate Temperature</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a:solidFill>
                            <a:srgbClr val="000000"/>
                          </a:solidFill>
                          <a:effectLst/>
                          <a:latin typeface="Arial" panose="020B0604020202020204" pitchFamily="34" charset="0"/>
                        </a:rPr>
                        <a:t>60.0 °C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3326108754"/>
                  </a:ext>
                </a:extLst>
              </a:tr>
              <a:tr h="180975">
                <a:tc>
                  <a:txBody>
                    <a:bodyPr/>
                    <a:lstStyle/>
                    <a:p>
                      <a:pPr algn="l" fontAlgn="base"/>
                      <a:r>
                        <a:rPr lang="en-US" sz="1100" b="0" i="0" u="none" strike="noStrike">
                          <a:solidFill>
                            <a:srgbClr val="000000"/>
                          </a:solidFill>
                          <a:effectLst/>
                          <a:latin typeface="Arial" panose="020B0604020202020204" pitchFamily="34" charset="0"/>
                        </a:rPr>
                        <a:t>Flow</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tc>
                  <a:txBody>
                    <a:bodyPr/>
                    <a:lstStyle/>
                    <a:p>
                      <a:pPr algn="l" fontAlgn="base"/>
                      <a:r>
                        <a:rPr lang="en-US" sz="1100" b="0" i="0" u="none" strike="noStrike">
                          <a:solidFill>
                            <a:srgbClr val="000000"/>
                          </a:solidFill>
                          <a:effectLst/>
                          <a:latin typeface="Arial" panose="020B0604020202020204" pitchFamily="34" charset="0"/>
                        </a:rPr>
                        <a:t>100%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extLst>
                  <a:ext uri="{0D108BD9-81ED-4DB2-BD59-A6C34878D82A}">
                    <a16:rowId xmlns:a16="http://schemas.microsoft.com/office/drawing/2014/main" val="1333707429"/>
                  </a:ext>
                </a:extLst>
              </a:tr>
              <a:tr h="180975">
                <a:tc>
                  <a:txBody>
                    <a:bodyPr/>
                    <a:lstStyle/>
                    <a:p>
                      <a:pPr algn="l" fontAlgn="base"/>
                      <a:r>
                        <a:rPr lang="en-US" sz="1100" b="0" i="0" u="none" strike="noStrike">
                          <a:solidFill>
                            <a:srgbClr val="000000"/>
                          </a:solidFill>
                          <a:effectLst/>
                          <a:latin typeface="Arial" panose="020B0604020202020204" pitchFamily="34" charset="0"/>
                        </a:rPr>
                        <a:t>Speed</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a:solidFill>
                            <a:srgbClr val="000000"/>
                          </a:solidFill>
                          <a:effectLst/>
                          <a:latin typeface="Arial" panose="020B0604020202020204" pitchFamily="34" charset="0"/>
                        </a:rPr>
                        <a:t>50 mm/s</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2016530127"/>
                  </a:ext>
                </a:extLst>
              </a:tr>
              <a:tr h="180975">
                <a:tc>
                  <a:txBody>
                    <a:bodyPr/>
                    <a:lstStyle/>
                    <a:p>
                      <a:pPr algn="l" fontAlgn="base"/>
                      <a:r>
                        <a:rPr lang="en-US" sz="1100" b="0" i="0" u="none" strike="noStrike">
                          <a:solidFill>
                            <a:srgbClr val="000000"/>
                          </a:solidFill>
                          <a:effectLst/>
                          <a:latin typeface="Arial" panose="020B0604020202020204" pitchFamily="34" charset="0"/>
                        </a:rPr>
                        <a:t>Build Plate Adhesion Type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tc>
                  <a:txBody>
                    <a:bodyPr/>
                    <a:lstStyle/>
                    <a:p>
                      <a:pPr algn="l" fontAlgn="base"/>
                      <a:r>
                        <a:rPr lang="en-US" sz="1100" b="0" i="0" u="none" strike="noStrike">
                          <a:solidFill>
                            <a:srgbClr val="000000"/>
                          </a:solidFill>
                          <a:effectLst/>
                          <a:latin typeface="Arial" panose="020B0604020202020204" pitchFamily="34" charset="0"/>
                        </a:rPr>
                        <a:t>Skirt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extLst>
                  <a:ext uri="{0D108BD9-81ED-4DB2-BD59-A6C34878D82A}">
                    <a16:rowId xmlns:a16="http://schemas.microsoft.com/office/drawing/2014/main" val="3645999044"/>
                  </a:ext>
                </a:extLst>
              </a:tr>
              <a:tr h="180975">
                <a:tc>
                  <a:txBody>
                    <a:bodyPr/>
                    <a:lstStyle/>
                    <a:p>
                      <a:pPr algn="l" fontAlgn="base"/>
                      <a:r>
                        <a:rPr lang="en-US" sz="1100" b="0" i="0" u="none" strike="noStrike">
                          <a:solidFill>
                            <a:srgbClr val="000000"/>
                          </a:solidFill>
                          <a:effectLst/>
                          <a:latin typeface="Arial" panose="020B0604020202020204" pitchFamily="34" charset="0"/>
                        </a:rPr>
                        <a:t>Skirt Line Count</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dirty="0">
                          <a:solidFill>
                            <a:srgbClr val="000000"/>
                          </a:solidFill>
                          <a:effectLst/>
                          <a:latin typeface="Arial" panose="020B0604020202020204" pitchFamily="34" charset="0"/>
                        </a:rPr>
                        <a:t>3</a:t>
                      </a:r>
                      <a:r>
                        <a:rPr lang="en-US" sz="1100" b="0" i="0" dirty="0">
                          <a:solidFill>
                            <a:srgbClr val="000000"/>
                          </a:solidFill>
                          <a:effectLst/>
                          <a:latin typeface="Arial" panose="020B0604020202020204" pitchFamily="34" charset="0"/>
                        </a:rPr>
                        <a:t>​</a:t>
                      </a:r>
                      <a:endParaRPr lang="en-US" b="0" i="0" dirty="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1867210536"/>
                  </a:ext>
                </a:extLst>
              </a:tr>
            </a:tbl>
          </a:graphicData>
        </a:graphic>
      </p:graphicFrame>
      <p:pic>
        <p:nvPicPr>
          <p:cNvPr id="35" name="Picture 3" descr="A group of white objects on a black surface&#10;&#10;Description automatically generated">
            <a:extLst>
              <a:ext uri="{FF2B5EF4-FFF2-40B4-BE49-F238E27FC236}">
                <a16:creationId xmlns:a16="http://schemas.microsoft.com/office/drawing/2014/main" id="{8483A0CE-901F-D5D7-E1AB-886BEA071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32" y="4300361"/>
            <a:ext cx="4128862" cy="245817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FF84B96C-DA52-7F4A-EAE3-F0DE2361C164}"/>
              </a:ext>
            </a:extLst>
          </p:cNvPr>
          <p:cNvPicPr>
            <a:picLocks noChangeAspect="1"/>
          </p:cNvPicPr>
          <p:nvPr/>
        </p:nvPicPr>
        <p:blipFill>
          <a:blip r:embed="rId3"/>
          <a:stretch>
            <a:fillRect/>
          </a:stretch>
        </p:blipFill>
        <p:spPr>
          <a:xfrm>
            <a:off x="5898079" y="1219200"/>
            <a:ext cx="5648325" cy="2295525"/>
          </a:xfrm>
          <a:prstGeom prst="rect">
            <a:avLst/>
          </a:prstGeom>
        </p:spPr>
      </p:pic>
      <p:pic>
        <p:nvPicPr>
          <p:cNvPr id="43" name="Picture 42">
            <a:extLst>
              <a:ext uri="{FF2B5EF4-FFF2-40B4-BE49-F238E27FC236}">
                <a16:creationId xmlns:a16="http://schemas.microsoft.com/office/drawing/2014/main" id="{18E8B8A4-3CFC-C622-8FF6-E22638040877}"/>
              </a:ext>
            </a:extLst>
          </p:cNvPr>
          <p:cNvPicPr>
            <a:picLocks noChangeAspect="1"/>
          </p:cNvPicPr>
          <p:nvPr/>
        </p:nvPicPr>
        <p:blipFill>
          <a:blip r:embed="rId4"/>
          <a:stretch>
            <a:fillRect/>
          </a:stretch>
        </p:blipFill>
        <p:spPr>
          <a:xfrm>
            <a:off x="6834484" y="3872958"/>
            <a:ext cx="4325936" cy="2458176"/>
          </a:xfrm>
          <a:prstGeom prst="rect">
            <a:avLst/>
          </a:prstGeom>
        </p:spPr>
      </p:pic>
    </p:spTree>
    <p:extLst>
      <p:ext uri="{BB962C8B-B14F-4D97-AF65-F5344CB8AC3E}">
        <p14:creationId xmlns:p14="http://schemas.microsoft.com/office/powerpoint/2010/main" val="2731657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a:extLst>
              <a:ext uri="{FF2B5EF4-FFF2-40B4-BE49-F238E27FC236}">
                <a16:creationId xmlns:a16="http://schemas.microsoft.com/office/drawing/2014/main" id="{A99236BC-A93C-FD3B-E34A-68B4DC352C9F}"/>
              </a:ext>
            </a:extLst>
          </p:cNvPr>
          <p:cNvGrpSpPr/>
          <p:nvPr/>
        </p:nvGrpSpPr>
        <p:grpSpPr>
          <a:xfrm rot="2100000">
            <a:off x="3784519" y="2257304"/>
            <a:ext cx="3657598" cy="3648268"/>
            <a:chOff x="3186189" y="1417116"/>
            <a:chExt cx="3657598" cy="3648268"/>
          </a:xfrm>
        </p:grpSpPr>
        <p:grpSp>
          <p:nvGrpSpPr>
            <p:cNvPr id="93" name="Group 92">
              <a:extLst>
                <a:ext uri="{FF2B5EF4-FFF2-40B4-BE49-F238E27FC236}">
                  <a16:creationId xmlns:a16="http://schemas.microsoft.com/office/drawing/2014/main" id="{9116B16D-B2B6-BBC8-002D-2D9BD9D7EE71}"/>
                </a:ext>
              </a:extLst>
            </p:cNvPr>
            <p:cNvGrpSpPr/>
            <p:nvPr/>
          </p:nvGrpSpPr>
          <p:grpSpPr>
            <a:xfrm rot="16904968">
              <a:off x="3190854" y="1412451"/>
              <a:ext cx="3648268" cy="3657598"/>
              <a:chOff x="6064899" y="1688840"/>
              <a:chExt cx="3648268" cy="3657598"/>
            </a:xfrm>
            <a:gradFill>
              <a:gsLst>
                <a:gs pos="0">
                  <a:srgbClr val="FF9900"/>
                </a:gs>
                <a:gs pos="100000">
                  <a:schemeClr val="bg1">
                    <a:shade val="67500"/>
                    <a:satMod val="115000"/>
                  </a:schemeClr>
                </a:gs>
                <a:gs pos="100000">
                  <a:schemeClr val="bg1">
                    <a:shade val="100000"/>
                    <a:satMod val="115000"/>
                  </a:schemeClr>
                </a:gs>
              </a:gsLst>
              <a:lin ang="5400000" scaled="1"/>
            </a:gradFill>
          </p:grpSpPr>
          <p:sp>
            <p:nvSpPr>
              <p:cNvPr id="94" name="Freeform: Shape 93">
                <a:extLst>
                  <a:ext uri="{FF2B5EF4-FFF2-40B4-BE49-F238E27FC236}">
                    <a16:creationId xmlns:a16="http://schemas.microsoft.com/office/drawing/2014/main" id="{02522918-73A5-7895-D6F6-DD6BC36BB5EE}"/>
                  </a:ext>
                </a:extLst>
              </p:cNvPr>
              <p:cNvSpPr/>
              <p:nvPr/>
            </p:nvSpPr>
            <p:spPr>
              <a:xfrm>
                <a:off x="7002217" y="2603241"/>
                <a:ext cx="1796551" cy="1683789"/>
              </a:xfrm>
              <a:custGeom>
                <a:avLst/>
                <a:gdLst>
                  <a:gd name="connsiteX0" fmla="*/ 882151 w 1796551"/>
                  <a:gd name="connsiteY0" fmla="*/ 0 h 1683789"/>
                  <a:gd name="connsiteX1" fmla="*/ 1796551 w 1796551"/>
                  <a:gd name="connsiteY1" fmla="*/ 914400 h 1683789"/>
                  <a:gd name="connsiteX2" fmla="*/ 1596389 w 1796551"/>
                  <a:gd name="connsiteY2" fmla="*/ 914400 h 1683789"/>
                  <a:gd name="connsiteX3" fmla="*/ 882151 w 1796551"/>
                  <a:gd name="connsiteY3" fmla="*/ 1628638 h 1683789"/>
                  <a:gd name="connsiteX4" fmla="*/ 882151 w 1796551"/>
                  <a:gd name="connsiteY4" fmla="*/ 1683789 h 1683789"/>
                  <a:gd name="connsiteX5" fmla="*/ 873369 w 1796551"/>
                  <a:gd name="connsiteY5" fmla="*/ 1626247 h 1683789"/>
                  <a:gd name="connsiteX6" fmla="*/ 91113 w 1796551"/>
                  <a:gd name="connsiteY6" fmla="*/ 919001 h 1683789"/>
                  <a:gd name="connsiteX7" fmla="*/ 0 w 1796551"/>
                  <a:gd name="connsiteY7" fmla="*/ 914400 h 1683789"/>
                  <a:gd name="connsiteX8" fmla="*/ 167913 w 1796551"/>
                  <a:gd name="connsiteY8" fmla="*/ 914400 h 1683789"/>
                  <a:gd name="connsiteX9" fmla="*/ 882151 w 1796551"/>
                  <a:gd name="connsiteY9" fmla="*/ 200162 h 1683789"/>
                  <a:gd name="connsiteX10" fmla="*/ 882151 w 1796551"/>
                  <a:gd name="connsiteY10" fmla="*/ 0 h 168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6551" h="1683789">
                    <a:moveTo>
                      <a:pt x="882151" y="0"/>
                    </a:moveTo>
                    <a:cubicBezTo>
                      <a:pt x="882151" y="505009"/>
                      <a:pt x="1291542" y="914400"/>
                      <a:pt x="1796551" y="914400"/>
                    </a:cubicBezTo>
                    <a:lnTo>
                      <a:pt x="1596389" y="914400"/>
                    </a:lnTo>
                    <a:cubicBezTo>
                      <a:pt x="1201926" y="914400"/>
                      <a:pt x="882151" y="1234175"/>
                      <a:pt x="882151" y="1628638"/>
                    </a:cubicBezTo>
                    <a:lnTo>
                      <a:pt x="882151" y="1683789"/>
                    </a:lnTo>
                    <a:lnTo>
                      <a:pt x="873369" y="1626247"/>
                    </a:lnTo>
                    <a:cubicBezTo>
                      <a:pt x="796177" y="1249014"/>
                      <a:pt x="480728" y="958568"/>
                      <a:pt x="91113" y="919001"/>
                    </a:cubicBezTo>
                    <a:lnTo>
                      <a:pt x="0" y="914400"/>
                    </a:lnTo>
                    <a:lnTo>
                      <a:pt x="167913" y="914400"/>
                    </a:lnTo>
                    <a:cubicBezTo>
                      <a:pt x="562376" y="914400"/>
                      <a:pt x="882151" y="594625"/>
                      <a:pt x="882151" y="200162"/>
                    </a:cubicBezTo>
                    <a:lnTo>
                      <a:pt x="882151"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Shape 94">
                <a:extLst>
                  <a:ext uri="{FF2B5EF4-FFF2-40B4-BE49-F238E27FC236}">
                    <a16:creationId xmlns:a16="http://schemas.microsoft.com/office/drawing/2014/main" id="{202557F6-60CE-D32C-D6C4-0EDFABFCA6D8}"/>
                  </a:ext>
                </a:extLst>
              </p:cNvPr>
              <p:cNvSpPr/>
              <p:nvPr/>
            </p:nvSpPr>
            <p:spPr>
              <a:xfrm>
                <a:off x="7884368" y="4287030"/>
                <a:ext cx="9331" cy="290019"/>
              </a:xfrm>
              <a:custGeom>
                <a:avLst/>
                <a:gdLst>
                  <a:gd name="connsiteX0" fmla="*/ 0 w 9331"/>
                  <a:gd name="connsiteY0" fmla="*/ 0 h 290019"/>
                  <a:gd name="connsiteX1" fmla="*/ 4728 w 9331"/>
                  <a:gd name="connsiteY1" fmla="*/ 30978 h 290019"/>
                  <a:gd name="connsiteX2" fmla="*/ 9331 w 9331"/>
                  <a:gd name="connsiteY2" fmla="*/ 122131 h 290019"/>
                  <a:gd name="connsiteX3" fmla="*/ 9331 w 9331"/>
                  <a:gd name="connsiteY3" fmla="*/ 167887 h 290019"/>
                  <a:gd name="connsiteX4" fmla="*/ 4728 w 9331"/>
                  <a:gd name="connsiteY4" fmla="*/ 259040 h 290019"/>
                  <a:gd name="connsiteX5" fmla="*/ 0 w 9331"/>
                  <a:gd name="connsiteY5" fmla="*/ 290019 h 290019"/>
                  <a:gd name="connsiteX6" fmla="*/ 0 w 9331"/>
                  <a:gd name="connsiteY6" fmla="*/ 0 h 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 h="290019">
                    <a:moveTo>
                      <a:pt x="0" y="0"/>
                    </a:moveTo>
                    <a:lnTo>
                      <a:pt x="4728" y="30978"/>
                    </a:lnTo>
                    <a:cubicBezTo>
                      <a:pt x="7772" y="60949"/>
                      <a:pt x="9331" y="91358"/>
                      <a:pt x="9331" y="122131"/>
                    </a:cubicBezTo>
                    <a:lnTo>
                      <a:pt x="9331" y="167887"/>
                    </a:lnTo>
                    <a:cubicBezTo>
                      <a:pt x="9331" y="198661"/>
                      <a:pt x="7772" y="229070"/>
                      <a:pt x="4728" y="259040"/>
                    </a:cubicBezTo>
                    <a:lnTo>
                      <a:pt x="0" y="290019"/>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Shape 95">
                <a:extLst>
                  <a:ext uri="{FF2B5EF4-FFF2-40B4-BE49-F238E27FC236}">
                    <a16:creationId xmlns:a16="http://schemas.microsoft.com/office/drawing/2014/main" id="{C6AE1BF4-D218-FC7A-14E7-3F3EA49D3F3F}"/>
                  </a:ext>
                </a:extLst>
              </p:cNvPr>
              <p:cNvSpPr/>
              <p:nvPr/>
            </p:nvSpPr>
            <p:spPr>
              <a:xfrm>
                <a:off x="7884367" y="1688840"/>
                <a:ext cx="1828800" cy="1828800"/>
              </a:xfrm>
              <a:custGeom>
                <a:avLst/>
                <a:gdLst>
                  <a:gd name="connsiteX0" fmla="*/ 914400 w 1828800"/>
                  <a:gd name="connsiteY0" fmla="*/ 0 h 1828800"/>
                  <a:gd name="connsiteX1" fmla="*/ 1828800 w 1828800"/>
                  <a:gd name="connsiteY1" fmla="*/ 914400 h 1828800"/>
                  <a:gd name="connsiteX2" fmla="*/ 914400 w 1828800"/>
                  <a:gd name="connsiteY2" fmla="*/ 1828800 h 1828800"/>
                  <a:gd name="connsiteX3" fmla="*/ 0 w 1828800"/>
                  <a:gd name="connsiteY3" fmla="*/ 914400 h 1828800"/>
                  <a:gd name="connsiteX4" fmla="*/ 914400 w 18288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914400" y="0"/>
                    </a:moveTo>
                    <a:cubicBezTo>
                      <a:pt x="1419409" y="0"/>
                      <a:pt x="1828800" y="409391"/>
                      <a:pt x="1828800" y="914400"/>
                    </a:cubicBezTo>
                    <a:cubicBezTo>
                      <a:pt x="1828800" y="1419409"/>
                      <a:pt x="1419409" y="1828800"/>
                      <a:pt x="914400" y="1828800"/>
                    </a:cubicBezTo>
                    <a:cubicBezTo>
                      <a:pt x="409391" y="1828800"/>
                      <a:pt x="0" y="1419409"/>
                      <a:pt x="0" y="914400"/>
                    </a:cubicBezTo>
                    <a:cubicBezTo>
                      <a:pt x="0" y="409391"/>
                      <a:pt x="409391" y="0"/>
                      <a:pt x="9144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Shape 96">
                <a:extLst>
                  <a:ext uri="{FF2B5EF4-FFF2-40B4-BE49-F238E27FC236}">
                    <a16:creationId xmlns:a16="http://schemas.microsoft.com/office/drawing/2014/main" id="{18C947C9-88A4-2122-D8C2-96FBC595EEDB}"/>
                  </a:ext>
                </a:extLst>
              </p:cNvPr>
              <p:cNvSpPr/>
              <p:nvPr/>
            </p:nvSpPr>
            <p:spPr>
              <a:xfrm>
                <a:off x="6064899" y="3517640"/>
                <a:ext cx="1819469" cy="1828798"/>
              </a:xfrm>
              <a:custGeom>
                <a:avLst/>
                <a:gdLst>
                  <a:gd name="connsiteX0" fmla="*/ 891483 w 1819469"/>
                  <a:gd name="connsiteY0" fmla="*/ 0 h 1828798"/>
                  <a:gd name="connsiteX1" fmla="*/ 937318 w 1819469"/>
                  <a:gd name="connsiteY1" fmla="*/ 0 h 1828798"/>
                  <a:gd name="connsiteX2" fmla="*/ 1028431 w 1819469"/>
                  <a:gd name="connsiteY2" fmla="*/ 4601 h 1828798"/>
                  <a:gd name="connsiteX3" fmla="*/ 1810687 w 1819469"/>
                  <a:gd name="connsiteY3" fmla="*/ 711847 h 1828798"/>
                  <a:gd name="connsiteX4" fmla="*/ 1819469 w 1819469"/>
                  <a:gd name="connsiteY4" fmla="*/ 769389 h 1828798"/>
                  <a:gd name="connsiteX5" fmla="*/ 1819469 w 1819469"/>
                  <a:gd name="connsiteY5" fmla="*/ 1059408 h 1828798"/>
                  <a:gd name="connsiteX6" fmla="*/ 1810687 w 1819469"/>
                  <a:gd name="connsiteY6" fmla="*/ 1116949 h 1828798"/>
                  <a:gd name="connsiteX7" fmla="*/ 937278 w 1819469"/>
                  <a:gd name="connsiteY7" fmla="*/ 1828798 h 1828798"/>
                  <a:gd name="connsiteX8" fmla="*/ 891522 w 1819469"/>
                  <a:gd name="connsiteY8" fmla="*/ 1828798 h 1828798"/>
                  <a:gd name="connsiteX9" fmla="*/ 0 w 1819469"/>
                  <a:gd name="connsiteY9" fmla="*/ 937276 h 1828798"/>
                  <a:gd name="connsiteX10" fmla="*/ 0 w 1819469"/>
                  <a:gd name="connsiteY10" fmla="*/ 891520 h 1828798"/>
                  <a:gd name="connsiteX11" fmla="*/ 800369 w 1819469"/>
                  <a:gd name="connsiteY11" fmla="*/ 4601 h 1828798"/>
                  <a:gd name="connsiteX12" fmla="*/ 891483 w 1819469"/>
                  <a:gd name="connsiteY12" fmla="*/ 0 h 18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9469" h="1828798">
                    <a:moveTo>
                      <a:pt x="891483" y="0"/>
                    </a:moveTo>
                    <a:lnTo>
                      <a:pt x="937318" y="0"/>
                    </a:lnTo>
                    <a:lnTo>
                      <a:pt x="1028431" y="4601"/>
                    </a:lnTo>
                    <a:cubicBezTo>
                      <a:pt x="1418046" y="44168"/>
                      <a:pt x="1733495" y="334614"/>
                      <a:pt x="1810687" y="711847"/>
                    </a:cubicBezTo>
                    <a:lnTo>
                      <a:pt x="1819469" y="769389"/>
                    </a:lnTo>
                    <a:lnTo>
                      <a:pt x="1819469" y="1059408"/>
                    </a:lnTo>
                    <a:lnTo>
                      <a:pt x="1810687" y="1116949"/>
                    </a:lnTo>
                    <a:cubicBezTo>
                      <a:pt x="1727557" y="1523201"/>
                      <a:pt x="1368105" y="1828798"/>
                      <a:pt x="937278" y="1828798"/>
                    </a:cubicBezTo>
                    <a:lnTo>
                      <a:pt x="891522" y="1828798"/>
                    </a:lnTo>
                    <a:cubicBezTo>
                      <a:pt x="399148" y="1828798"/>
                      <a:pt x="0" y="1429650"/>
                      <a:pt x="0" y="937276"/>
                    </a:cubicBezTo>
                    <a:lnTo>
                      <a:pt x="0" y="891520"/>
                    </a:lnTo>
                    <a:cubicBezTo>
                      <a:pt x="0" y="429920"/>
                      <a:pt x="350814" y="50256"/>
                      <a:pt x="800369" y="4601"/>
                    </a:cubicBezTo>
                    <a:lnTo>
                      <a:pt x="89148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8" name="Oval 97">
              <a:extLst>
                <a:ext uri="{FF2B5EF4-FFF2-40B4-BE49-F238E27FC236}">
                  <a16:creationId xmlns:a16="http://schemas.microsoft.com/office/drawing/2014/main" id="{9B5F8A5E-D1A9-DE2F-74B2-974AB79BA1F3}"/>
                </a:ext>
              </a:extLst>
            </p:cNvPr>
            <p:cNvSpPr/>
            <p:nvPr/>
          </p:nvSpPr>
          <p:spPr>
            <a:xfrm>
              <a:off x="3606980" y="1458433"/>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863DB27-CBA0-00AA-5C6D-93AEC19BBF19}"/>
                </a:ext>
              </a:extLst>
            </p:cNvPr>
            <p:cNvSpPr/>
            <p:nvPr/>
          </p:nvSpPr>
          <p:spPr>
            <a:xfrm>
              <a:off x="5054082" y="3655130"/>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6E3B3D63-13A9-D914-4825-FEF4BCFC94F8}"/>
              </a:ext>
            </a:extLst>
          </p:cNvPr>
          <p:cNvGrpSpPr/>
          <p:nvPr/>
        </p:nvGrpSpPr>
        <p:grpSpPr>
          <a:xfrm rot="2100000">
            <a:off x="3755394" y="2240796"/>
            <a:ext cx="3657598" cy="3648268"/>
            <a:chOff x="3186189" y="1417116"/>
            <a:chExt cx="3657598" cy="3648268"/>
          </a:xfrm>
        </p:grpSpPr>
        <p:grpSp>
          <p:nvGrpSpPr>
            <p:cNvPr id="103" name="Group 102">
              <a:extLst>
                <a:ext uri="{FF2B5EF4-FFF2-40B4-BE49-F238E27FC236}">
                  <a16:creationId xmlns:a16="http://schemas.microsoft.com/office/drawing/2014/main" id="{AA996410-13B9-81CA-8AB4-B9538B89309B}"/>
                </a:ext>
              </a:extLst>
            </p:cNvPr>
            <p:cNvGrpSpPr/>
            <p:nvPr/>
          </p:nvGrpSpPr>
          <p:grpSpPr>
            <a:xfrm rot="16904968">
              <a:off x="3190854" y="1412451"/>
              <a:ext cx="3648268" cy="3657598"/>
              <a:chOff x="6064899" y="1688840"/>
              <a:chExt cx="3648268" cy="3657598"/>
            </a:xfrm>
            <a:gradFill>
              <a:gsLst>
                <a:gs pos="0">
                  <a:srgbClr val="FF9900"/>
                </a:gs>
                <a:gs pos="100000">
                  <a:schemeClr val="bg1">
                    <a:shade val="67500"/>
                    <a:satMod val="115000"/>
                  </a:schemeClr>
                </a:gs>
                <a:gs pos="100000">
                  <a:schemeClr val="bg1">
                    <a:shade val="100000"/>
                    <a:satMod val="115000"/>
                  </a:schemeClr>
                </a:gs>
              </a:gsLst>
              <a:lin ang="5400000" scaled="1"/>
            </a:gradFill>
          </p:grpSpPr>
          <p:sp>
            <p:nvSpPr>
              <p:cNvPr id="106" name="Freeform: Shape 105">
                <a:extLst>
                  <a:ext uri="{FF2B5EF4-FFF2-40B4-BE49-F238E27FC236}">
                    <a16:creationId xmlns:a16="http://schemas.microsoft.com/office/drawing/2014/main" id="{3EC09F76-52F3-16F0-0643-6BF2D09590C2}"/>
                  </a:ext>
                </a:extLst>
              </p:cNvPr>
              <p:cNvSpPr/>
              <p:nvPr/>
            </p:nvSpPr>
            <p:spPr>
              <a:xfrm>
                <a:off x="7002217" y="2603241"/>
                <a:ext cx="1796551" cy="1683789"/>
              </a:xfrm>
              <a:custGeom>
                <a:avLst/>
                <a:gdLst>
                  <a:gd name="connsiteX0" fmla="*/ 882151 w 1796551"/>
                  <a:gd name="connsiteY0" fmla="*/ 0 h 1683789"/>
                  <a:gd name="connsiteX1" fmla="*/ 1796551 w 1796551"/>
                  <a:gd name="connsiteY1" fmla="*/ 914400 h 1683789"/>
                  <a:gd name="connsiteX2" fmla="*/ 1596389 w 1796551"/>
                  <a:gd name="connsiteY2" fmla="*/ 914400 h 1683789"/>
                  <a:gd name="connsiteX3" fmla="*/ 882151 w 1796551"/>
                  <a:gd name="connsiteY3" fmla="*/ 1628638 h 1683789"/>
                  <a:gd name="connsiteX4" fmla="*/ 882151 w 1796551"/>
                  <a:gd name="connsiteY4" fmla="*/ 1683789 h 1683789"/>
                  <a:gd name="connsiteX5" fmla="*/ 873369 w 1796551"/>
                  <a:gd name="connsiteY5" fmla="*/ 1626247 h 1683789"/>
                  <a:gd name="connsiteX6" fmla="*/ 91113 w 1796551"/>
                  <a:gd name="connsiteY6" fmla="*/ 919001 h 1683789"/>
                  <a:gd name="connsiteX7" fmla="*/ 0 w 1796551"/>
                  <a:gd name="connsiteY7" fmla="*/ 914400 h 1683789"/>
                  <a:gd name="connsiteX8" fmla="*/ 167913 w 1796551"/>
                  <a:gd name="connsiteY8" fmla="*/ 914400 h 1683789"/>
                  <a:gd name="connsiteX9" fmla="*/ 882151 w 1796551"/>
                  <a:gd name="connsiteY9" fmla="*/ 200162 h 1683789"/>
                  <a:gd name="connsiteX10" fmla="*/ 882151 w 1796551"/>
                  <a:gd name="connsiteY10" fmla="*/ 0 h 168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6551" h="1683789">
                    <a:moveTo>
                      <a:pt x="882151" y="0"/>
                    </a:moveTo>
                    <a:cubicBezTo>
                      <a:pt x="882151" y="505009"/>
                      <a:pt x="1291542" y="914400"/>
                      <a:pt x="1796551" y="914400"/>
                    </a:cubicBezTo>
                    <a:lnTo>
                      <a:pt x="1596389" y="914400"/>
                    </a:lnTo>
                    <a:cubicBezTo>
                      <a:pt x="1201926" y="914400"/>
                      <a:pt x="882151" y="1234175"/>
                      <a:pt x="882151" y="1628638"/>
                    </a:cubicBezTo>
                    <a:lnTo>
                      <a:pt x="882151" y="1683789"/>
                    </a:lnTo>
                    <a:lnTo>
                      <a:pt x="873369" y="1626247"/>
                    </a:lnTo>
                    <a:cubicBezTo>
                      <a:pt x="796177" y="1249014"/>
                      <a:pt x="480728" y="958568"/>
                      <a:pt x="91113" y="919001"/>
                    </a:cubicBezTo>
                    <a:lnTo>
                      <a:pt x="0" y="914400"/>
                    </a:lnTo>
                    <a:lnTo>
                      <a:pt x="167913" y="914400"/>
                    </a:lnTo>
                    <a:cubicBezTo>
                      <a:pt x="562376" y="914400"/>
                      <a:pt x="882151" y="594625"/>
                      <a:pt x="882151" y="200162"/>
                    </a:cubicBezTo>
                    <a:lnTo>
                      <a:pt x="882151"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7" name="Freeform: Shape 106">
                <a:extLst>
                  <a:ext uri="{FF2B5EF4-FFF2-40B4-BE49-F238E27FC236}">
                    <a16:creationId xmlns:a16="http://schemas.microsoft.com/office/drawing/2014/main" id="{212D885B-02BA-7573-E593-0C49400390E3}"/>
                  </a:ext>
                </a:extLst>
              </p:cNvPr>
              <p:cNvSpPr/>
              <p:nvPr/>
            </p:nvSpPr>
            <p:spPr>
              <a:xfrm>
                <a:off x="7884368" y="4287030"/>
                <a:ext cx="9331" cy="290019"/>
              </a:xfrm>
              <a:custGeom>
                <a:avLst/>
                <a:gdLst>
                  <a:gd name="connsiteX0" fmla="*/ 0 w 9331"/>
                  <a:gd name="connsiteY0" fmla="*/ 0 h 290019"/>
                  <a:gd name="connsiteX1" fmla="*/ 4728 w 9331"/>
                  <a:gd name="connsiteY1" fmla="*/ 30978 h 290019"/>
                  <a:gd name="connsiteX2" fmla="*/ 9331 w 9331"/>
                  <a:gd name="connsiteY2" fmla="*/ 122131 h 290019"/>
                  <a:gd name="connsiteX3" fmla="*/ 9331 w 9331"/>
                  <a:gd name="connsiteY3" fmla="*/ 167887 h 290019"/>
                  <a:gd name="connsiteX4" fmla="*/ 4728 w 9331"/>
                  <a:gd name="connsiteY4" fmla="*/ 259040 h 290019"/>
                  <a:gd name="connsiteX5" fmla="*/ 0 w 9331"/>
                  <a:gd name="connsiteY5" fmla="*/ 290019 h 290019"/>
                  <a:gd name="connsiteX6" fmla="*/ 0 w 9331"/>
                  <a:gd name="connsiteY6" fmla="*/ 0 h 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 h="290019">
                    <a:moveTo>
                      <a:pt x="0" y="0"/>
                    </a:moveTo>
                    <a:lnTo>
                      <a:pt x="4728" y="30978"/>
                    </a:lnTo>
                    <a:cubicBezTo>
                      <a:pt x="7772" y="60949"/>
                      <a:pt x="9331" y="91358"/>
                      <a:pt x="9331" y="122131"/>
                    </a:cubicBezTo>
                    <a:lnTo>
                      <a:pt x="9331" y="167887"/>
                    </a:lnTo>
                    <a:cubicBezTo>
                      <a:pt x="9331" y="198661"/>
                      <a:pt x="7772" y="229070"/>
                      <a:pt x="4728" y="259040"/>
                    </a:cubicBezTo>
                    <a:lnTo>
                      <a:pt x="0" y="290019"/>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Freeform: Shape 107">
                <a:extLst>
                  <a:ext uri="{FF2B5EF4-FFF2-40B4-BE49-F238E27FC236}">
                    <a16:creationId xmlns:a16="http://schemas.microsoft.com/office/drawing/2014/main" id="{FF7CD478-B2A7-92DE-A532-CEDD41D097D5}"/>
                  </a:ext>
                </a:extLst>
              </p:cNvPr>
              <p:cNvSpPr/>
              <p:nvPr/>
            </p:nvSpPr>
            <p:spPr>
              <a:xfrm>
                <a:off x="7884367" y="1688840"/>
                <a:ext cx="1828800" cy="1828800"/>
              </a:xfrm>
              <a:custGeom>
                <a:avLst/>
                <a:gdLst>
                  <a:gd name="connsiteX0" fmla="*/ 914400 w 1828800"/>
                  <a:gd name="connsiteY0" fmla="*/ 0 h 1828800"/>
                  <a:gd name="connsiteX1" fmla="*/ 1828800 w 1828800"/>
                  <a:gd name="connsiteY1" fmla="*/ 914400 h 1828800"/>
                  <a:gd name="connsiteX2" fmla="*/ 914400 w 1828800"/>
                  <a:gd name="connsiteY2" fmla="*/ 1828800 h 1828800"/>
                  <a:gd name="connsiteX3" fmla="*/ 0 w 1828800"/>
                  <a:gd name="connsiteY3" fmla="*/ 914400 h 1828800"/>
                  <a:gd name="connsiteX4" fmla="*/ 914400 w 18288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914400" y="0"/>
                    </a:moveTo>
                    <a:cubicBezTo>
                      <a:pt x="1419409" y="0"/>
                      <a:pt x="1828800" y="409391"/>
                      <a:pt x="1828800" y="914400"/>
                    </a:cubicBezTo>
                    <a:cubicBezTo>
                      <a:pt x="1828800" y="1419409"/>
                      <a:pt x="1419409" y="1828800"/>
                      <a:pt x="914400" y="1828800"/>
                    </a:cubicBezTo>
                    <a:cubicBezTo>
                      <a:pt x="409391" y="1828800"/>
                      <a:pt x="0" y="1419409"/>
                      <a:pt x="0" y="914400"/>
                    </a:cubicBezTo>
                    <a:cubicBezTo>
                      <a:pt x="0" y="409391"/>
                      <a:pt x="409391" y="0"/>
                      <a:pt x="9144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Freeform: Shape 108">
                <a:extLst>
                  <a:ext uri="{FF2B5EF4-FFF2-40B4-BE49-F238E27FC236}">
                    <a16:creationId xmlns:a16="http://schemas.microsoft.com/office/drawing/2014/main" id="{733FE669-E16A-FB3D-BA8D-1958626A5F3B}"/>
                  </a:ext>
                </a:extLst>
              </p:cNvPr>
              <p:cNvSpPr/>
              <p:nvPr/>
            </p:nvSpPr>
            <p:spPr>
              <a:xfrm>
                <a:off x="6064899" y="3517640"/>
                <a:ext cx="1819469" cy="1828798"/>
              </a:xfrm>
              <a:custGeom>
                <a:avLst/>
                <a:gdLst>
                  <a:gd name="connsiteX0" fmla="*/ 891483 w 1819469"/>
                  <a:gd name="connsiteY0" fmla="*/ 0 h 1828798"/>
                  <a:gd name="connsiteX1" fmla="*/ 937318 w 1819469"/>
                  <a:gd name="connsiteY1" fmla="*/ 0 h 1828798"/>
                  <a:gd name="connsiteX2" fmla="*/ 1028431 w 1819469"/>
                  <a:gd name="connsiteY2" fmla="*/ 4601 h 1828798"/>
                  <a:gd name="connsiteX3" fmla="*/ 1810687 w 1819469"/>
                  <a:gd name="connsiteY3" fmla="*/ 711847 h 1828798"/>
                  <a:gd name="connsiteX4" fmla="*/ 1819469 w 1819469"/>
                  <a:gd name="connsiteY4" fmla="*/ 769389 h 1828798"/>
                  <a:gd name="connsiteX5" fmla="*/ 1819469 w 1819469"/>
                  <a:gd name="connsiteY5" fmla="*/ 1059408 h 1828798"/>
                  <a:gd name="connsiteX6" fmla="*/ 1810687 w 1819469"/>
                  <a:gd name="connsiteY6" fmla="*/ 1116949 h 1828798"/>
                  <a:gd name="connsiteX7" fmla="*/ 937278 w 1819469"/>
                  <a:gd name="connsiteY7" fmla="*/ 1828798 h 1828798"/>
                  <a:gd name="connsiteX8" fmla="*/ 891522 w 1819469"/>
                  <a:gd name="connsiteY8" fmla="*/ 1828798 h 1828798"/>
                  <a:gd name="connsiteX9" fmla="*/ 0 w 1819469"/>
                  <a:gd name="connsiteY9" fmla="*/ 937276 h 1828798"/>
                  <a:gd name="connsiteX10" fmla="*/ 0 w 1819469"/>
                  <a:gd name="connsiteY10" fmla="*/ 891520 h 1828798"/>
                  <a:gd name="connsiteX11" fmla="*/ 800369 w 1819469"/>
                  <a:gd name="connsiteY11" fmla="*/ 4601 h 1828798"/>
                  <a:gd name="connsiteX12" fmla="*/ 891483 w 1819469"/>
                  <a:gd name="connsiteY12" fmla="*/ 0 h 18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9469" h="1828798">
                    <a:moveTo>
                      <a:pt x="891483" y="0"/>
                    </a:moveTo>
                    <a:lnTo>
                      <a:pt x="937318" y="0"/>
                    </a:lnTo>
                    <a:lnTo>
                      <a:pt x="1028431" y="4601"/>
                    </a:lnTo>
                    <a:cubicBezTo>
                      <a:pt x="1418046" y="44168"/>
                      <a:pt x="1733495" y="334614"/>
                      <a:pt x="1810687" y="711847"/>
                    </a:cubicBezTo>
                    <a:lnTo>
                      <a:pt x="1819469" y="769389"/>
                    </a:lnTo>
                    <a:lnTo>
                      <a:pt x="1819469" y="1059408"/>
                    </a:lnTo>
                    <a:lnTo>
                      <a:pt x="1810687" y="1116949"/>
                    </a:lnTo>
                    <a:cubicBezTo>
                      <a:pt x="1727557" y="1523201"/>
                      <a:pt x="1368105" y="1828798"/>
                      <a:pt x="937278" y="1828798"/>
                    </a:cubicBezTo>
                    <a:lnTo>
                      <a:pt x="891522" y="1828798"/>
                    </a:lnTo>
                    <a:cubicBezTo>
                      <a:pt x="399148" y="1828798"/>
                      <a:pt x="0" y="1429650"/>
                      <a:pt x="0" y="937276"/>
                    </a:cubicBezTo>
                    <a:lnTo>
                      <a:pt x="0" y="891520"/>
                    </a:lnTo>
                    <a:cubicBezTo>
                      <a:pt x="0" y="429920"/>
                      <a:pt x="350814" y="50256"/>
                      <a:pt x="800369" y="4601"/>
                    </a:cubicBezTo>
                    <a:lnTo>
                      <a:pt x="89148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4" name="Oval 103">
              <a:extLst>
                <a:ext uri="{FF2B5EF4-FFF2-40B4-BE49-F238E27FC236}">
                  <a16:creationId xmlns:a16="http://schemas.microsoft.com/office/drawing/2014/main" id="{8CC83EBC-7CDF-A1F4-6B5C-FFBB0D31ACF3}"/>
                </a:ext>
              </a:extLst>
            </p:cNvPr>
            <p:cNvSpPr/>
            <p:nvPr/>
          </p:nvSpPr>
          <p:spPr>
            <a:xfrm>
              <a:off x="3606980" y="1458433"/>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1E93762C-B3B9-DC40-975D-C01B078BC3E9}"/>
                </a:ext>
              </a:extLst>
            </p:cNvPr>
            <p:cNvSpPr/>
            <p:nvPr/>
          </p:nvSpPr>
          <p:spPr>
            <a:xfrm>
              <a:off x="5054082" y="3655130"/>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C828B72E-5015-83D7-41B2-1FDEE3052038}"/>
              </a:ext>
            </a:extLst>
          </p:cNvPr>
          <p:cNvGrpSpPr/>
          <p:nvPr/>
        </p:nvGrpSpPr>
        <p:grpSpPr>
          <a:xfrm rot="2100000">
            <a:off x="3744532" y="2242469"/>
            <a:ext cx="3657598" cy="3648268"/>
            <a:chOff x="3186189" y="1417116"/>
            <a:chExt cx="3657598" cy="3648268"/>
          </a:xfrm>
        </p:grpSpPr>
        <p:grpSp>
          <p:nvGrpSpPr>
            <p:cNvPr id="111" name="Group 110">
              <a:extLst>
                <a:ext uri="{FF2B5EF4-FFF2-40B4-BE49-F238E27FC236}">
                  <a16:creationId xmlns:a16="http://schemas.microsoft.com/office/drawing/2014/main" id="{1B1ACEE9-1655-2D9B-B9DA-1842A02172AF}"/>
                </a:ext>
              </a:extLst>
            </p:cNvPr>
            <p:cNvGrpSpPr/>
            <p:nvPr/>
          </p:nvGrpSpPr>
          <p:grpSpPr>
            <a:xfrm rot="16904968">
              <a:off x="3190854" y="1412451"/>
              <a:ext cx="3648268" cy="3657598"/>
              <a:chOff x="6064899" y="1688840"/>
              <a:chExt cx="3648268" cy="3657598"/>
            </a:xfrm>
            <a:gradFill>
              <a:gsLst>
                <a:gs pos="0">
                  <a:srgbClr val="FF9900"/>
                </a:gs>
                <a:gs pos="100000">
                  <a:schemeClr val="bg1">
                    <a:shade val="67500"/>
                    <a:satMod val="115000"/>
                  </a:schemeClr>
                </a:gs>
                <a:gs pos="100000">
                  <a:schemeClr val="bg1">
                    <a:shade val="100000"/>
                    <a:satMod val="115000"/>
                  </a:schemeClr>
                </a:gs>
              </a:gsLst>
              <a:lin ang="5400000" scaled="1"/>
            </a:gradFill>
          </p:grpSpPr>
          <p:sp>
            <p:nvSpPr>
              <p:cNvPr id="114" name="Freeform: Shape 113">
                <a:extLst>
                  <a:ext uri="{FF2B5EF4-FFF2-40B4-BE49-F238E27FC236}">
                    <a16:creationId xmlns:a16="http://schemas.microsoft.com/office/drawing/2014/main" id="{3ED59B4E-B92B-E969-ECA6-E68C0898D7F5}"/>
                  </a:ext>
                </a:extLst>
              </p:cNvPr>
              <p:cNvSpPr/>
              <p:nvPr/>
            </p:nvSpPr>
            <p:spPr>
              <a:xfrm>
                <a:off x="7002217" y="2603241"/>
                <a:ext cx="1796551" cy="1683789"/>
              </a:xfrm>
              <a:custGeom>
                <a:avLst/>
                <a:gdLst>
                  <a:gd name="connsiteX0" fmla="*/ 882151 w 1796551"/>
                  <a:gd name="connsiteY0" fmla="*/ 0 h 1683789"/>
                  <a:gd name="connsiteX1" fmla="*/ 1796551 w 1796551"/>
                  <a:gd name="connsiteY1" fmla="*/ 914400 h 1683789"/>
                  <a:gd name="connsiteX2" fmla="*/ 1596389 w 1796551"/>
                  <a:gd name="connsiteY2" fmla="*/ 914400 h 1683789"/>
                  <a:gd name="connsiteX3" fmla="*/ 882151 w 1796551"/>
                  <a:gd name="connsiteY3" fmla="*/ 1628638 h 1683789"/>
                  <a:gd name="connsiteX4" fmla="*/ 882151 w 1796551"/>
                  <a:gd name="connsiteY4" fmla="*/ 1683789 h 1683789"/>
                  <a:gd name="connsiteX5" fmla="*/ 873369 w 1796551"/>
                  <a:gd name="connsiteY5" fmla="*/ 1626247 h 1683789"/>
                  <a:gd name="connsiteX6" fmla="*/ 91113 w 1796551"/>
                  <a:gd name="connsiteY6" fmla="*/ 919001 h 1683789"/>
                  <a:gd name="connsiteX7" fmla="*/ 0 w 1796551"/>
                  <a:gd name="connsiteY7" fmla="*/ 914400 h 1683789"/>
                  <a:gd name="connsiteX8" fmla="*/ 167913 w 1796551"/>
                  <a:gd name="connsiteY8" fmla="*/ 914400 h 1683789"/>
                  <a:gd name="connsiteX9" fmla="*/ 882151 w 1796551"/>
                  <a:gd name="connsiteY9" fmla="*/ 200162 h 1683789"/>
                  <a:gd name="connsiteX10" fmla="*/ 882151 w 1796551"/>
                  <a:gd name="connsiteY10" fmla="*/ 0 h 168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6551" h="1683789">
                    <a:moveTo>
                      <a:pt x="882151" y="0"/>
                    </a:moveTo>
                    <a:cubicBezTo>
                      <a:pt x="882151" y="505009"/>
                      <a:pt x="1291542" y="914400"/>
                      <a:pt x="1796551" y="914400"/>
                    </a:cubicBezTo>
                    <a:lnTo>
                      <a:pt x="1596389" y="914400"/>
                    </a:lnTo>
                    <a:cubicBezTo>
                      <a:pt x="1201926" y="914400"/>
                      <a:pt x="882151" y="1234175"/>
                      <a:pt x="882151" y="1628638"/>
                    </a:cubicBezTo>
                    <a:lnTo>
                      <a:pt x="882151" y="1683789"/>
                    </a:lnTo>
                    <a:lnTo>
                      <a:pt x="873369" y="1626247"/>
                    </a:lnTo>
                    <a:cubicBezTo>
                      <a:pt x="796177" y="1249014"/>
                      <a:pt x="480728" y="958568"/>
                      <a:pt x="91113" y="919001"/>
                    </a:cubicBezTo>
                    <a:lnTo>
                      <a:pt x="0" y="914400"/>
                    </a:lnTo>
                    <a:lnTo>
                      <a:pt x="167913" y="914400"/>
                    </a:lnTo>
                    <a:cubicBezTo>
                      <a:pt x="562376" y="914400"/>
                      <a:pt x="882151" y="594625"/>
                      <a:pt x="882151" y="200162"/>
                    </a:cubicBezTo>
                    <a:lnTo>
                      <a:pt x="882151"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Shape 114">
                <a:extLst>
                  <a:ext uri="{FF2B5EF4-FFF2-40B4-BE49-F238E27FC236}">
                    <a16:creationId xmlns:a16="http://schemas.microsoft.com/office/drawing/2014/main" id="{D113FCFB-D736-A26E-9FF5-51E35F2EAC5C}"/>
                  </a:ext>
                </a:extLst>
              </p:cNvPr>
              <p:cNvSpPr/>
              <p:nvPr/>
            </p:nvSpPr>
            <p:spPr>
              <a:xfrm>
                <a:off x="7884368" y="4287030"/>
                <a:ext cx="9331" cy="290019"/>
              </a:xfrm>
              <a:custGeom>
                <a:avLst/>
                <a:gdLst>
                  <a:gd name="connsiteX0" fmla="*/ 0 w 9331"/>
                  <a:gd name="connsiteY0" fmla="*/ 0 h 290019"/>
                  <a:gd name="connsiteX1" fmla="*/ 4728 w 9331"/>
                  <a:gd name="connsiteY1" fmla="*/ 30978 h 290019"/>
                  <a:gd name="connsiteX2" fmla="*/ 9331 w 9331"/>
                  <a:gd name="connsiteY2" fmla="*/ 122131 h 290019"/>
                  <a:gd name="connsiteX3" fmla="*/ 9331 w 9331"/>
                  <a:gd name="connsiteY3" fmla="*/ 167887 h 290019"/>
                  <a:gd name="connsiteX4" fmla="*/ 4728 w 9331"/>
                  <a:gd name="connsiteY4" fmla="*/ 259040 h 290019"/>
                  <a:gd name="connsiteX5" fmla="*/ 0 w 9331"/>
                  <a:gd name="connsiteY5" fmla="*/ 290019 h 290019"/>
                  <a:gd name="connsiteX6" fmla="*/ 0 w 9331"/>
                  <a:gd name="connsiteY6" fmla="*/ 0 h 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 h="290019">
                    <a:moveTo>
                      <a:pt x="0" y="0"/>
                    </a:moveTo>
                    <a:lnTo>
                      <a:pt x="4728" y="30978"/>
                    </a:lnTo>
                    <a:cubicBezTo>
                      <a:pt x="7772" y="60949"/>
                      <a:pt x="9331" y="91358"/>
                      <a:pt x="9331" y="122131"/>
                    </a:cubicBezTo>
                    <a:lnTo>
                      <a:pt x="9331" y="167887"/>
                    </a:lnTo>
                    <a:cubicBezTo>
                      <a:pt x="9331" y="198661"/>
                      <a:pt x="7772" y="229070"/>
                      <a:pt x="4728" y="259040"/>
                    </a:cubicBezTo>
                    <a:lnTo>
                      <a:pt x="0" y="290019"/>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6" name="Freeform: Shape 115">
                <a:extLst>
                  <a:ext uri="{FF2B5EF4-FFF2-40B4-BE49-F238E27FC236}">
                    <a16:creationId xmlns:a16="http://schemas.microsoft.com/office/drawing/2014/main" id="{3D249AF5-088B-AF64-48D1-3ABF30C9424D}"/>
                  </a:ext>
                </a:extLst>
              </p:cNvPr>
              <p:cNvSpPr/>
              <p:nvPr/>
            </p:nvSpPr>
            <p:spPr>
              <a:xfrm>
                <a:off x="7884367" y="1688840"/>
                <a:ext cx="1828800" cy="1828800"/>
              </a:xfrm>
              <a:custGeom>
                <a:avLst/>
                <a:gdLst>
                  <a:gd name="connsiteX0" fmla="*/ 914400 w 1828800"/>
                  <a:gd name="connsiteY0" fmla="*/ 0 h 1828800"/>
                  <a:gd name="connsiteX1" fmla="*/ 1828800 w 1828800"/>
                  <a:gd name="connsiteY1" fmla="*/ 914400 h 1828800"/>
                  <a:gd name="connsiteX2" fmla="*/ 914400 w 1828800"/>
                  <a:gd name="connsiteY2" fmla="*/ 1828800 h 1828800"/>
                  <a:gd name="connsiteX3" fmla="*/ 0 w 1828800"/>
                  <a:gd name="connsiteY3" fmla="*/ 914400 h 1828800"/>
                  <a:gd name="connsiteX4" fmla="*/ 914400 w 18288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914400" y="0"/>
                    </a:moveTo>
                    <a:cubicBezTo>
                      <a:pt x="1419409" y="0"/>
                      <a:pt x="1828800" y="409391"/>
                      <a:pt x="1828800" y="914400"/>
                    </a:cubicBezTo>
                    <a:cubicBezTo>
                      <a:pt x="1828800" y="1419409"/>
                      <a:pt x="1419409" y="1828800"/>
                      <a:pt x="914400" y="1828800"/>
                    </a:cubicBezTo>
                    <a:cubicBezTo>
                      <a:pt x="409391" y="1828800"/>
                      <a:pt x="0" y="1419409"/>
                      <a:pt x="0" y="914400"/>
                    </a:cubicBezTo>
                    <a:cubicBezTo>
                      <a:pt x="0" y="409391"/>
                      <a:pt x="409391" y="0"/>
                      <a:pt x="9144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7" name="Freeform: Shape 116">
                <a:extLst>
                  <a:ext uri="{FF2B5EF4-FFF2-40B4-BE49-F238E27FC236}">
                    <a16:creationId xmlns:a16="http://schemas.microsoft.com/office/drawing/2014/main" id="{33BE52CC-9B6E-E569-3B20-106B7D22A0F2}"/>
                  </a:ext>
                </a:extLst>
              </p:cNvPr>
              <p:cNvSpPr/>
              <p:nvPr/>
            </p:nvSpPr>
            <p:spPr>
              <a:xfrm>
                <a:off x="6064899" y="3517640"/>
                <a:ext cx="1819469" cy="1828798"/>
              </a:xfrm>
              <a:custGeom>
                <a:avLst/>
                <a:gdLst>
                  <a:gd name="connsiteX0" fmla="*/ 891483 w 1819469"/>
                  <a:gd name="connsiteY0" fmla="*/ 0 h 1828798"/>
                  <a:gd name="connsiteX1" fmla="*/ 937318 w 1819469"/>
                  <a:gd name="connsiteY1" fmla="*/ 0 h 1828798"/>
                  <a:gd name="connsiteX2" fmla="*/ 1028431 w 1819469"/>
                  <a:gd name="connsiteY2" fmla="*/ 4601 h 1828798"/>
                  <a:gd name="connsiteX3" fmla="*/ 1810687 w 1819469"/>
                  <a:gd name="connsiteY3" fmla="*/ 711847 h 1828798"/>
                  <a:gd name="connsiteX4" fmla="*/ 1819469 w 1819469"/>
                  <a:gd name="connsiteY4" fmla="*/ 769389 h 1828798"/>
                  <a:gd name="connsiteX5" fmla="*/ 1819469 w 1819469"/>
                  <a:gd name="connsiteY5" fmla="*/ 1059408 h 1828798"/>
                  <a:gd name="connsiteX6" fmla="*/ 1810687 w 1819469"/>
                  <a:gd name="connsiteY6" fmla="*/ 1116949 h 1828798"/>
                  <a:gd name="connsiteX7" fmla="*/ 937278 w 1819469"/>
                  <a:gd name="connsiteY7" fmla="*/ 1828798 h 1828798"/>
                  <a:gd name="connsiteX8" fmla="*/ 891522 w 1819469"/>
                  <a:gd name="connsiteY8" fmla="*/ 1828798 h 1828798"/>
                  <a:gd name="connsiteX9" fmla="*/ 0 w 1819469"/>
                  <a:gd name="connsiteY9" fmla="*/ 937276 h 1828798"/>
                  <a:gd name="connsiteX10" fmla="*/ 0 w 1819469"/>
                  <a:gd name="connsiteY10" fmla="*/ 891520 h 1828798"/>
                  <a:gd name="connsiteX11" fmla="*/ 800369 w 1819469"/>
                  <a:gd name="connsiteY11" fmla="*/ 4601 h 1828798"/>
                  <a:gd name="connsiteX12" fmla="*/ 891483 w 1819469"/>
                  <a:gd name="connsiteY12" fmla="*/ 0 h 18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9469" h="1828798">
                    <a:moveTo>
                      <a:pt x="891483" y="0"/>
                    </a:moveTo>
                    <a:lnTo>
                      <a:pt x="937318" y="0"/>
                    </a:lnTo>
                    <a:lnTo>
                      <a:pt x="1028431" y="4601"/>
                    </a:lnTo>
                    <a:cubicBezTo>
                      <a:pt x="1418046" y="44168"/>
                      <a:pt x="1733495" y="334614"/>
                      <a:pt x="1810687" y="711847"/>
                    </a:cubicBezTo>
                    <a:lnTo>
                      <a:pt x="1819469" y="769389"/>
                    </a:lnTo>
                    <a:lnTo>
                      <a:pt x="1819469" y="1059408"/>
                    </a:lnTo>
                    <a:lnTo>
                      <a:pt x="1810687" y="1116949"/>
                    </a:lnTo>
                    <a:cubicBezTo>
                      <a:pt x="1727557" y="1523201"/>
                      <a:pt x="1368105" y="1828798"/>
                      <a:pt x="937278" y="1828798"/>
                    </a:cubicBezTo>
                    <a:lnTo>
                      <a:pt x="891522" y="1828798"/>
                    </a:lnTo>
                    <a:cubicBezTo>
                      <a:pt x="399148" y="1828798"/>
                      <a:pt x="0" y="1429650"/>
                      <a:pt x="0" y="937276"/>
                    </a:cubicBezTo>
                    <a:lnTo>
                      <a:pt x="0" y="891520"/>
                    </a:lnTo>
                    <a:cubicBezTo>
                      <a:pt x="0" y="429920"/>
                      <a:pt x="350814" y="50256"/>
                      <a:pt x="800369" y="4601"/>
                    </a:cubicBezTo>
                    <a:lnTo>
                      <a:pt x="89148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2" name="Oval 111">
              <a:extLst>
                <a:ext uri="{FF2B5EF4-FFF2-40B4-BE49-F238E27FC236}">
                  <a16:creationId xmlns:a16="http://schemas.microsoft.com/office/drawing/2014/main" id="{1D0D3A75-8C96-E961-EDDA-47AE6674F414}"/>
                </a:ext>
              </a:extLst>
            </p:cNvPr>
            <p:cNvSpPr/>
            <p:nvPr/>
          </p:nvSpPr>
          <p:spPr>
            <a:xfrm>
              <a:off x="3606980" y="1458433"/>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BAA558BA-DD3D-C4D9-D435-C61FCA7CF4F0}"/>
                </a:ext>
              </a:extLst>
            </p:cNvPr>
            <p:cNvSpPr/>
            <p:nvPr/>
          </p:nvSpPr>
          <p:spPr>
            <a:xfrm>
              <a:off x="5054082" y="3655130"/>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TextBox 117">
            <a:extLst>
              <a:ext uri="{FF2B5EF4-FFF2-40B4-BE49-F238E27FC236}">
                <a16:creationId xmlns:a16="http://schemas.microsoft.com/office/drawing/2014/main" id="{9DA64617-A1AA-1CC7-A0BB-B27B64CCD3A1}"/>
              </a:ext>
            </a:extLst>
          </p:cNvPr>
          <p:cNvSpPr txBox="1"/>
          <p:nvPr/>
        </p:nvSpPr>
        <p:spPr>
          <a:xfrm>
            <a:off x="2893440" y="1025382"/>
            <a:ext cx="5357091" cy="769441"/>
          </a:xfrm>
          <a:prstGeom prst="rect">
            <a:avLst/>
          </a:prstGeom>
          <a:noFill/>
        </p:spPr>
        <p:txBody>
          <a:bodyPr wrap="square" rtlCol="0">
            <a:spAutoFit/>
          </a:bodyPr>
          <a:lstStyle/>
          <a:p>
            <a:pPr algn="ctr"/>
            <a:r>
              <a:rPr lang="en-US" sz="4400" b="1" dirty="0">
                <a:solidFill>
                  <a:schemeClr val="accent2">
                    <a:lumMod val="50000"/>
                  </a:schemeClr>
                </a:solidFill>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4221353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301E7-8B21-E489-B065-A29A17F3186B}"/>
            </a:ext>
          </a:extLst>
        </p:cNvPr>
        <p:cNvGrpSpPr/>
        <p:nvPr/>
      </p:nvGrpSpPr>
      <p:grpSpPr>
        <a:xfrm>
          <a:off x="0" y="0"/>
          <a:ext cx="0" cy="0"/>
          <a:chOff x="0" y="0"/>
          <a:chExt cx="0" cy="0"/>
        </a:xfrm>
      </p:grpSpPr>
      <p:sp>
        <p:nvSpPr>
          <p:cNvPr id="3" name="Oval 2">
            <a:extLst>
              <a:ext uri="{FF2B5EF4-FFF2-40B4-BE49-F238E27FC236}">
                <a16:creationId xmlns:a16="http://schemas.microsoft.com/office/drawing/2014/main" id="{92C787D5-8266-E3F6-A179-6C2AEE071EE9}"/>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1D200A5-D16F-5D64-7003-5E3871125A58}"/>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2</a:t>
            </a:r>
          </a:p>
        </p:txBody>
      </p:sp>
      <p:sp>
        <p:nvSpPr>
          <p:cNvPr id="21" name="TextBox 20">
            <a:extLst>
              <a:ext uri="{FF2B5EF4-FFF2-40B4-BE49-F238E27FC236}">
                <a16:creationId xmlns:a16="http://schemas.microsoft.com/office/drawing/2014/main" id="{542E41C9-ACE8-2F0B-9AE6-B2ADB3708D56}"/>
              </a:ext>
            </a:extLst>
          </p:cNvPr>
          <p:cNvSpPr txBox="1"/>
          <p:nvPr/>
        </p:nvSpPr>
        <p:spPr>
          <a:xfrm>
            <a:off x="857808" y="482825"/>
            <a:ext cx="4306795"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Data Flow and Automation</a:t>
            </a:r>
          </a:p>
        </p:txBody>
      </p:sp>
      <p:pic>
        <p:nvPicPr>
          <p:cNvPr id="23" name="Picture 22">
            <a:extLst>
              <a:ext uri="{FF2B5EF4-FFF2-40B4-BE49-F238E27FC236}">
                <a16:creationId xmlns:a16="http://schemas.microsoft.com/office/drawing/2014/main" id="{99ED8317-58C9-D944-5EE6-E854B911E662}"/>
              </a:ext>
            </a:extLst>
          </p:cNvPr>
          <p:cNvPicPr>
            <a:picLocks noChangeAspect="1"/>
          </p:cNvPicPr>
          <p:nvPr/>
        </p:nvPicPr>
        <p:blipFill>
          <a:blip r:embed="rId2"/>
          <a:stretch>
            <a:fillRect/>
          </a:stretch>
        </p:blipFill>
        <p:spPr>
          <a:xfrm>
            <a:off x="3333053" y="4144322"/>
            <a:ext cx="2873540" cy="2557706"/>
          </a:xfrm>
          <a:prstGeom prst="rect">
            <a:avLst/>
          </a:prstGeom>
          <a:noFill/>
        </p:spPr>
      </p:pic>
      <p:pic>
        <p:nvPicPr>
          <p:cNvPr id="24" name="Picture 23" descr="A diagram of a computer program&#10;&#10;Description automatically generated with medium confidence">
            <a:extLst>
              <a:ext uri="{FF2B5EF4-FFF2-40B4-BE49-F238E27FC236}">
                <a16:creationId xmlns:a16="http://schemas.microsoft.com/office/drawing/2014/main" id="{2776AF2B-2233-07D4-25C7-29C423F9E6D2}"/>
              </a:ext>
            </a:extLst>
          </p:cNvPr>
          <p:cNvPicPr>
            <a:picLocks noChangeAspect="1"/>
          </p:cNvPicPr>
          <p:nvPr/>
        </p:nvPicPr>
        <p:blipFill>
          <a:blip r:embed="rId3"/>
          <a:srcRect t="3543" r="3" b="3"/>
          <a:stretch/>
        </p:blipFill>
        <p:spPr>
          <a:xfrm>
            <a:off x="7899991" y="944491"/>
            <a:ext cx="4100726" cy="2936394"/>
          </a:xfrm>
          <a:prstGeom prst="rect">
            <a:avLst/>
          </a:prstGeom>
          <a:noFill/>
        </p:spPr>
      </p:pic>
      <p:pic>
        <p:nvPicPr>
          <p:cNvPr id="25" name="Picture 24">
            <a:extLst>
              <a:ext uri="{FF2B5EF4-FFF2-40B4-BE49-F238E27FC236}">
                <a16:creationId xmlns:a16="http://schemas.microsoft.com/office/drawing/2014/main" id="{61290587-B5EC-EE17-0222-E8354E2A3661}"/>
              </a:ext>
            </a:extLst>
          </p:cNvPr>
          <p:cNvPicPr>
            <a:picLocks noChangeAspect="1"/>
          </p:cNvPicPr>
          <p:nvPr/>
        </p:nvPicPr>
        <p:blipFill>
          <a:blip r:embed="rId4"/>
          <a:stretch>
            <a:fillRect/>
          </a:stretch>
        </p:blipFill>
        <p:spPr>
          <a:xfrm>
            <a:off x="75801" y="4000788"/>
            <a:ext cx="2175961" cy="2557706"/>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3D187D2D-5C52-0D0F-AA74-B64BDF077146}"/>
              </a:ext>
            </a:extLst>
          </p:cNvPr>
          <p:cNvPicPr>
            <a:picLocks noChangeAspect="1"/>
          </p:cNvPicPr>
          <p:nvPr/>
        </p:nvPicPr>
        <p:blipFill>
          <a:blip r:embed="rId5"/>
          <a:stretch>
            <a:fillRect/>
          </a:stretch>
        </p:blipFill>
        <p:spPr>
          <a:xfrm>
            <a:off x="677531" y="1326375"/>
            <a:ext cx="5585045" cy="2710772"/>
          </a:xfrm>
          <a:prstGeom prst="rect">
            <a:avLst/>
          </a:prstGeom>
        </p:spPr>
      </p:pic>
      <p:pic>
        <p:nvPicPr>
          <p:cNvPr id="2" name="Picture 2" descr="Mastering All YOLO Models from YOLOv1 to YOLOv9: Papers Explained (2024)">
            <a:extLst>
              <a:ext uri="{FF2B5EF4-FFF2-40B4-BE49-F238E27FC236}">
                <a16:creationId xmlns:a16="http://schemas.microsoft.com/office/drawing/2014/main" id="{D58D63B9-ECD2-3746-C12B-30A99F0D7D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5250" y="4882390"/>
            <a:ext cx="4240538" cy="103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433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D6E93-F757-F74E-567A-8C4924CAA1C3}"/>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BA34A30-4062-CD10-A5D5-93C0DA118B1E}"/>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195AB3-F8AC-3288-E03E-A0680DFC404D}"/>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2</a:t>
            </a:r>
          </a:p>
        </p:txBody>
      </p:sp>
      <p:sp>
        <p:nvSpPr>
          <p:cNvPr id="6" name="TextBox 5">
            <a:extLst>
              <a:ext uri="{FF2B5EF4-FFF2-40B4-BE49-F238E27FC236}">
                <a16:creationId xmlns:a16="http://schemas.microsoft.com/office/drawing/2014/main" id="{35AFA32C-DE86-CDCD-FC92-4A0B434B1A3F}"/>
              </a:ext>
            </a:extLst>
          </p:cNvPr>
          <p:cNvSpPr txBox="1"/>
          <p:nvPr/>
        </p:nvSpPr>
        <p:spPr>
          <a:xfrm>
            <a:off x="857808" y="482825"/>
            <a:ext cx="446910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Data Flow and Automation</a:t>
            </a:r>
          </a:p>
        </p:txBody>
      </p:sp>
      <p:sp>
        <p:nvSpPr>
          <p:cNvPr id="2" name="Rectangle: Rounded Corners 1">
            <a:extLst>
              <a:ext uri="{FF2B5EF4-FFF2-40B4-BE49-F238E27FC236}">
                <a16:creationId xmlns:a16="http://schemas.microsoft.com/office/drawing/2014/main" id="{1EC4F997-33B1-5F90-E4FC-B5DB4E1F0FD6}"/>
              </a:ext>
            </a:extLst>
          </p:cNvPr>
          <p:cNvSpPr/>
          <p:nvPr/>
        </p:nvSpPr>
        <p:spPr>
          <a:xfrm>
            <a:off x="1041149" y="4450112"/>
            <a:ext cx="10148934" cy="21909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94B7CBC-1FD5-7F96-9E28-E0243E7515D5}"/>
              </a:ext>
            </a:extLst>
          </p:cNvPr>
          <p:cNvSpPr/>
          <p:nvPr/>
        </p:nvSpPr>
        <p:spPr>
          <a:xfrm>
            <a:off x="1118456" y="4884666"/>
            <a:ext cx="3950322" cy="170205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8500C63-E60C-A56F-C274-758A88CAE451}"/>
              </a:ext>
            </a:extLst>
          </p:cNvPr>
          <p:cNvSpPr/>
          <p:nvPr/>
        </p:nvSpPr>
        <p:spPr>
          <a:xfrm>
            <a:off x="5117051" y="4884665"/>
            <a:ext cx="5804780" cy="170205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877D156-25B9-974D-42DB-67EEA8376E70}"/>
              </a:ext>
            </a:extLst>
          </p:cNvPr>
          <p:cNvSpPr/>
          <p:nvPr/>
        </p:nvSpPr>
        <p:spPr>
          <a:xfrm>
            <a:off x="1192780" y="5378088"/>
            <a:ext cx="823865" cy="1122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bg1"/>
                </a:solidFill>
              </a:rPr>
              <a:t>Computer vision models folder</a:t>
            </a:r>
          </a:p>
        </p:txBody>
      </p:sp>
      <p:sp>
        <p:nvSpPr>
          <p:cNvPr id="10" name="Rectangle: Rounded Corners 9">
            <a:extLst>
              <a:ext uri="{FF2B5EF4-FFF2-40B4-BE49-F238E27FC236}">
                <a16:creationId xmlns:a16="http://schemas.microsoft.com/office/drawing/2014/main" id="{2C4A0E10-475B-97AC-944B-D99CAEEC7AB9}"/>
              </a:ext>
            </a:extLst>
          </p:cNvPr>
          <p:cNvSpPr/>
          <p:nvPr/>
        </p:nvSpPr>
        <p:spPr>
          <a:xfrm>
            <a:off x="2093978" y="5364502"/>
            <a:ext cx="823865" cy="1122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Time series models folder</a:t>
            </a:r>
          </a:p>
        </p:txBody>
      </p:sp>
      <p:sp>
        <p:nvSpPr>
          <p:cNvPr id="11" name="Rectangle: Rounded Corners 10">
            <a:extLst>
              <a:ext uri="{FF2B5EF4-FFF2-40B4-BE49-F238E27FC236}">
                <a16:creationId xmlns:a16="http://schemas.microsoft.com/office/drawing/2014/main" id="{9C40DB9A-C593-8997-0A40-E8D2F345813C}"/>
              </a:ext>
            </a:extLst>
          </p:cNvPr>
          <p:cNvSpPr/>
          <p:nvPr/>
        </p:nvSpPr>
        <p:spPr>
          <a:xfrm>
            <a:off x="5291751" y="5364500"/>
            <a:ext cx="823865" cy="1122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D112166-5FD0-D663-B9ED-F339AEDCE87E}"/>
              </a:ext>
            </a:extLst>
          </p:cNvPr>
          <p:cNvSpPr/>
          <p:nvPr/>
        </p:nvSpPr>
        <p:spPr>
          <a:xfrm>
            <a:off x="6345269" y="5346391"/>
            <a:ext cx="823865" cy="1122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32AAA64-6AF7-F989-6C66-478063654296}"/>
              </a:ext>
            </a:extLst>
          </p:cNvPr>
          <p:cNvSpPr/>
          <p:nvPr/>
        </p:nvSpPr>
        <p:spPr>
          <a:xfrm>
            <a:off x="7398787" y="5346390"/>
            <a:ext cx="823865" cy="112262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CDA460AA-5F11-ED75-A07E-8DEF179DEA76}"/>
              </a:ext>
            </a:extLst>
          </p:cNvPr>
          <p:cNvSpPr/>
          <p:nvPr/>
        </p:nvSpPr>
        <p:spPr>
          <a:xfrm>
            <a:off x="8371301" y="5378071"/>
            <a:ext cx="823865" cy="112262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424FA6D-61E9-2313-B2A0-65EF6C5881F3}"/>
              </a:ext>
            </a:extLst>
          </p:cNvPr>
          <p:cNvSpPr/>
          <p:nvPr/>
        </p:nvSpPr>
        <p:spPr>
          <a:xfrm>
            <a:off x="2966116" y="5364501"/>
            <a:ext cx="823865" cy="1122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Geometries folders</a:t>
            </a:r>
          </a:p>
        </p:txBody>
      </p:sp>
      <p:sp>
        <p:nvSpPr>
          <p:cNvPr id="16" name="Rectangle: Rounded Corners 15">
            <a:extLst>
              <a:ext uri="{FF2B5EF4-FFF2-40B4-BE49-F238E27FC236}">
                <a16:creationId xmlns:a16="http://schemas.microsoft.com/office/drawing/2014/main" id="{6B50975B-B741-71CC-C647-C20354AC3FE0}"/>
              </a:ext>
            </a:extLst>
          </p:cNvPr>
          <p:cNvSpPr/>
          <p:nvPr/>
        </p:nvSpPr>
        <p:spPr>
          <a:xfrm>
            <a:off x="3929137" y="5387137"/>
            <a:ext cx="823865" cy="11226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Printers' folder</a:t>
            </a:r>
          </a:p>
        </p:txBody>
      </p:sp>
      <p:sp>
        <p:nvSpPr>
          <p:cNvPr id="17" name="Rectangle: Rounded Corners 16">
            <a:extLst>
              <a:ext uri="{FF2B5EF4-FFF2-40B4-BE49-F238E27FC236}">
                <a16:creationId xmlns:a16="http://schemas.microsoft.com/office/drawing/2014/main" id="{E3D7B0CD-B9DB-DB9A-ADC4-DC308A1C7973}"/>
              </a:ext>
            </a:extLst>
          </p:cNvPr>
          <p:cNvSpPr/>
          <p:nvPr/>
        </p:nvSpPr>
        <p:spPr>
          <a:xfrm>
            <a:off x="9343815" y="5387119"/>
            <a:ext cx="823865" cy="112262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F2BF15F-D7E3-5FEB-3BB1-48139DEC5477}"/>
              </a:ext>
            </a:extLst>
          </p:cNvPr>
          <p:cNvSpPr txBox="1"/>
          <p:nvPr/>
        </p:nvSpPr>
        <p:spPr>
          <a:xfrm>
            <a:off x="6871928" y="4891042"/>
            <a:ext cx="3086884" cy="369332"/>
          </a:xfrm>
          <a:prstGeom prst="rect">
            <a:avLst/>
          </a:prstGeom>
          <a:noFill/>
        </p:spPr>
        <p:txBody>
          <a:bodyPr wrap="square" rtlCol="0">
            <a:spAutoFit/>
          </a:bodyPr>
          <a:lstStyle/>
          <a:p>
            <a:r>
              <a:rPr lang="en-US"/>
              <a:t>Dynamic Folder: print jobs</a:t>
            </a:r>
          </a:p>
        </p:txBody>
      </p:sp>
      <p:sp>
        <p:nvSpPr>
          <p:cNvPr id="19" name="TextBox 18">
            <a:extLst>
              <a:ext uri="{FF2B5EF4-FFF2-40B4-BE49-F238E27FC236}">
                <a16:creationId xmlns:a16="http://schemas.microsoft.com/office/drawing/2014/main" id="{B8E7A47C-793F-ABF1-56C9-422DE8AD7AF7}"/>
              </a:ext>
            </a:extLst>
          </p:cNvPr>
          <p:cNvSpPr txBox="1"/>
          <p:nvPr/>
        </p:nvSpPr>
        <p:spPr>
          <a:xfrm>
            <a:off x="2093978" y="4951236"/>
            <a:ext cx="1936536" cy="369332"/>
          </a:xfrm>
          <a:prstGeom prst="rect">
            <a:avLst/>
          </a:prstGeom>
          <a:noFill/>
        </p:spPr>
        <p:txBody>
          <a:bodyPr wrap="square" rtlCol="0">
            <a:spAutoFit/>
          </a:bodyPr>
          <a:lstStyle/>
          <a:p>
            <a:r>
              <a:rPr lang="en-US"/>
              <a:t>Static Folder</a:t>
            </a:r>
          </a:p>
        </p:txBody>
      </p:sp>
      <p:sp>
        <p:nvSpPr>
          <p:cNvPr id="20" name="TextBox 19">
            <a:extLst>
              <a:ext uri="{FF2B5EF4-FFF2-40B4-BE49-F238E27FC236}">
                <a16:creationId xmlns:a16="http://schemas.microsoft.com/office/drawing/2014/main" id="{EAED72CD-ABE3-DA07-25D4-6764E3A4A9E3}"/>
              </a:ext>
            </a:extLst>
          </p:cNvPr>
          <p:cNvSpPr txBox="1"/>
          <p:nvPr/>
        </p:nvSpPr>
        <p:spPr>
          <a:xfrm>
            <a:off x="5320178" y="5111024"/>
            <a:ext cx="976818" cy="307777"/>
          </a:xfrm>
          <a:prstGeom prst="rect">
            <a:avLst/>
          </a:prstGeom>
          <a:noFill/>
        </p:spPr>
        <p:txBody>
          <a:bodyPr wrap="square" rtlCol="0">
            <a:spAutoFit/>
          </a:bodyPr>
          <a:lstStyle/>
          <a:p>
            <a:r>
              <a:rPr lang="en-US" sz="1400">
                <a:solidFill>
                  <a:schemeClr val="bg1"/>
                </a:solidFill>
              </a:rPr>
              <a:t>House</a:t>
            </a:r>
          </a:p>
        </p:txBody>
      </p:sp>
      <p:sp>
        <p:nvSpPr>
          <p:cNvPr id="21" name="TextBox 20">
            <a:extLst>
              <a:ext uri="{FF2B5EF4-FFF2-40B4-BE49-F238E27FC236}">
                <a16:creationId xmlns:a16="http://schemas.microsoft.com/office/drawing/2014/main" id="{B4006A6A-C3A4-4B0E-5BAD-7639C7DFDFCB}"/>
              </a:ext>
            </a:extLst>
          </p:cNvPr>
          <p:cNvSpPr txBox="1"/>
          <p:nvPr/>
        </p:nvSpPr>
        <p:spPr>
          <a:xfrm>
            <a:off x="6318249" y="5079342"/>
            <a:ext cx="976818" cy="307777"/>
          </a:xfrm>
          <a:prstGeom prst="rect">
            <a:avLst/>
          </a:prstGeom>
          <a:noFill/>
        </p:spPr>
        <p:txBody>
          <a:bodyPr wrap="square" rtlCol="0">
            <a:spAutoFit/>
          </a:bodyPr>
          <a:lstStyle/>
          <a:p>
            <a:r>
              <a:rPr lang="en-US" sz="1400">
                <a:solidFill>
                  <a:schemeClr val="bg1"/>
                </a:solidFill>
              </a:rPr>
              <a:t>Bridge</a:t>
            </a:r>
          </a:p>
        </p:txBody>
      </p:sp>
      <p:sp>
        <p:nvSpPr>
          <p:cNvPr id="22" name="Rectangle: Rounded Corners 21">
            <a:extLst>
              <a:ext uri="{FF2B5EF4-FFF2-40B4-BE49-F238E27FC236}">
                <a16:creationId xmlns:a16="http://schemas.microsoft.com/office/drawing/2014/main" id="{9F3D7073-55C7-8DDA-C464-7F8577840755}"/>
              </a:ext>
            </a:extLst>
          </p:cNvPr>
          <p:cNvSpPr/>
          <p:nvPr/>
        </p:nvSpPr>
        <p:spPr>
          <a:xfrm>
            <a:off x="5354626" y="5427917"/>
            <a:ext cx="689674" cy="42543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solidFill>
                  <a:schemeClr val="tx1"/>
                </a:solidFill>
              </a:rPr>
              <a:t>Images folder</a:t>
            </a:r>
          </a:p>
        </p:txBody>
      </p:sp>
      <p:sp>
        <p:nvSpPr>
          <p:cNvPr id="23" name="Rectangle: Rounded Corners 22">
            <a:extLst>
              <a:ext uri="{FF2B5EF4-FFF2-40B4-BE49-F238E27FC236}">
                <a16:creationId xmlns:a16="http://schemas.microsoft.com/office/drawing/2014/main" id="{E8A6719F-CB5A-CB8F-3651-E04B6F1A4E17}"/>
              </a:ext>
            </a:extLst>
          </p:cNvPr>
          <p:cNvSpPr/>
          <p:nvPr/>
        </p:nvSpPr>
        <p:spPr>
          <a:xfrm>
            <a:off x="6430694" y="5448674"/>
            <a:ext cx="689674" cy="42543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solidFill>
                  <a:schemeClr val="tx1"/>
                </a:solidFill>
              </a:rPr>
              <a:t>Images folder</a:t>
            </a:r>
          </a:p>
        </p:txBody>
      </p:sp>
      <p:sp>
        <p:nvSpPr>
          <p:cNvPr id="24" name="TextBox 23">
            <a:extLst>
              <a:ext uri="{FF2B5EF4-FFF2-40B4-BE49-F238E27FC236}">
                <a16:creationId xmlns:a16="http://schemas.microsoft.com/office/drawing/2014/main" id="{6EFBED6B-BF24-819A-9E98-89DD90CD25D8}"/>
              </a:ext>
            </a:extLst>
          </p:cNvPr>
          <p:cNvSpPr txBox="1"/>
          <p:nvPr/>
        </p:nvSpPr>
        <p:spPr>
          <a:xfrm>
            <a:off x="5337369" y="5894082"/>
            <a:ext cx="805267" cy="553998"/>
          </a:xfrm>
          <a:prstGeom prst="rect">
            <a:avLst/>
          </a:prstGeom>
          <a:noFill/>
        </p:spPr>
        <p:txBody>
          <a:bodyPr wrap="square" rtlCol="0">
            <a:spAutoFit/>
          </a:bodyPr>
          <a:lstStyle/>
          <a:p>
            <a:r>
              <a:rPr lang="en-US" sz="1000">
                <a:solidFill>
                  <a:schemeClr val="bg1"/>
                </a:solidFill>
              </a:rPr>
              <a:t>.log  .</a:t>
            </a:r>
            <a:r>
              <a:rPr lang="en-US" sz="1000" err="1">
                <a:solidFill>
                  <a:schemeClr val="bg1"/>
                </a:solidFill>
              </a:rPr>
              <a:t>db</a:t>
            </a:r>
            <a:endParaRPr lang="en-US" sz="1000">
              <a:solidFill>
                <a:schemeClr val="bg1"/>
              </a:solidFill>
            </a:endParaRPr>
          </a:p>
          <a:p>
            <a:r>
              <a:rPr lang="en-US" sz="1000">
                <a:solidFill>
                  <a:schemeClr val="bg1"/>
                </a:solidFill>
              </a:rPr>
              <a:t>.csv  .csv</a:t>
            </a:r>
          </a:p>
          <a:p>
            <a:r>
              <a:rPr lang="en-US" sz="1000">
                <a:solidFill>
                  <a:schemeClr val="bg1"/>
                </a:solidFill>
              </a:rPr>
              <a:t>.csv</a:t>
            </a:r>
          </a:p>
        </p:txBody>
      </p:sp>
      <p:sp>
        <p:nvSpPr>
          <p:cNvPr id="25" name="TextBox 24">
            <a:extLst>
              <a:ext uri="{FF2B5EF4-FFF2-40B4-BE49-F238E27FC236}">
                <a16:creationId xmlns:a16="http://schemas.microsoft.com/office/drawing/2014/main" id="{340CF26E-F0D1-1728-BFC5-D4C3E146B749}"/>
              </a:ext>
            </a:extLst>
          </p:cNvPr>
          <p:cNvSpPr txBox="1"/>
          <p:nvPr/>
        </p:nvSpPr>
        <p:spPr>
          <a:xfrm>
            <a:off x="6365377" y="5874111"/>
            <a:ext cx="805267" cy="553998"/>
          </a:xfrm>
          <a:prstGeom prst="rect">
            <a:avLst/>
          </a:prstGeom>
          <a:noFill/>
        </p:spPr>
        <p:txBody>
          <a:bodyPr wrap="square" rtlCol="0">
            <a:spAutoFit/>
          </a:bodyPr>
          <a:lstStyle/>
          <a:p>
            <a:r>
              <a:rPr lang="en-US" sz="1000">
                <a:solidFill>
                  <a:schemeClr val="bg1"/>
                </a:solidFill>
              </a:rPr>
              <a:t>.log  .</a:t>
            </a:r>
            <a:r>
              <a:rPr lang="en-US" sz="1000" err="1">
                <a:solidFill>
                  <a:schemeClr val="bg1"/>
                </a:solidFill>
              </a:rPr>
              <a:t>db</a:t>
            </a:r>
            <a:endParaRPr lang="en-US" sz="1000">
              <a:solidFill>
                <a:schemeClr val="bg1"/>
              </a:solidFill>
            </a:endParaRPr>
          </a:p>
          <a:p>
            <a:r>
              <a:rPr lang="en-US" sz="1000">
                <a:solidFill>
                  <a:schemeClr val="bg1"/>
                </a:solidFill>
              </a:rPr>
              <a:t>.csv  .csv</a:t>
            </a:r>
          </a:p>
          <a:p>
            <a:r>
              <a:rPr lang="en-US" sz="1000">
                <a:solidFill>
                  <a:schemeClr val="bg1"/>
                </a:solidFill>
              </a:rPr>
              <a:t>.csv</a:t>
            </a:r>
          </a:p>
        </p:txBody>
      </p:sp>
      <p:sp>
        <p:nvSpPr>
          <p:cNvPr id="26" name="TextBox 25">
            <a:extLst>
              <a:ext uri="{FF2B5EF4-FFF2-40B4-BE49-F238E27FC236}">
                <a16:creationId xmlns:a16="http://schemas.microsoft.com/office/drawing/2014/main" id="{D5F24EA4-6B36-1E13-B9CD-57791FC15E7D}"/>
              </a:ext>
            </a:extLst>
          </p:cNvPr>
          <p:cNvSpPr txBox="1"/>
          <p:nvPr/>
        </p:nvSpPr>
        <p:spPr>
          <a:xfrm>
            <a:off x="4341069" y="4447924"/>
            <a:ext cx="3161765" cy="400110"/>
          </a:xfrm>
          <a:prstGeom prst="rect">
            <a:avLst/>
          </a:prstGeom>
          <a:noFill/>
        </p:spPr>
        <p:txBody>
          <a:bodyPr wrap="square" rtlCol="0">
            <a:spAutoFit/>
          </a:bodyPr>
          <a:lstStyle/>
          <a:p>
            <a:r>
              <a:rPr lang="en-US" sz="2000" b="1">
                <a:solidFill>
                  <a:schemeClr val="bg1"/>
                </a:solidFill>
              </a:rPr>
              <a:t>3D printing Folder</a:t>
            </a:r>
          </a:p>
        </p:txBody>
      </p:sp>
      <p:pic>
        <p:nvPicPr>
          <p:cNvPr id="28" name="Picture 27">
            <a:extLst>
              <a:ext uri="{FF2B5EF4-FFF2-40B4-BE49-F238E27FC236}">
                <a16:creationId xmlns:a16="http://schemas.microsoft.com/office/drawing/2014/main" id="{1DB7E50C-CADF-C04E-401E-4329B724B925}"/>
              </a:ext>
            </a:extLst>
          </p:cNvPr>
          <p:cNvPicPr>
            <a:picLocks noChangeAspect="1"/>
          </p:cNvPicPr>
          <p:nvPr/>
        </p:nvPicPr>
        <p:blipFill>
          <a:blip r:embed="rId2"/>
          <a:stretch>
            <a:fillRect/>
          </a:stretch>
        </p:blipFill>
        <p:spPr>
          <a:xfrm>
            <a:off x="1189147" y="2928916"/>
            <a:ext cx="4510316" cy="1497041"/>
          </a:xfrm>
          <a:prstGeom prst="rect">
            <a:avLst/>
          </a:prstGeom>
        </p:spPr>
      </p:pic>
      <p:pic>
        <p:nvPicPr>
          <p:cNvPr id="30" name="Picture 29">
            <a:extLst>
              <a:ext uri="{FF2B5EF4-FFF2-40B4-BE49-F238E27FC236}">
                <a16:creationId xmlns:a16="http://schemas.microsoft.com/office/drawing/2014/main" id="{445B2CD4-D368-63C9-135D-31593470B52B}"/>
              </a:ext>
            </a:extLst>
          </p:cNvPr>
          <p:cNvPicPr>
            <a:picLocks noChangeAspect="1"/>
          </p:cNvPicPr>
          <p:nvPr/>
        </p:nvPicPr>
        <p:blipFill>
          <a:blip r:embed="rId3"/>
          <a:stretch>
            <a:fillRect/>
          </a:stretch>
        </p:blipFill>
        <p:spPr>
          <a:xfrm>
            <a:off x="6483885" y="2685420"/>
            <a:ext cx="4592283" cy="1679700"/>
          </a:xfrm>
          <a:prstGeom prst="rect">
            <a:avLst/>
          </a:prstGeom>
        </p:spPr>
      </p:pic>
      <p:pic>
        <p:nvPicPr>
          <p:cNvPr id="32" name="Picture 31">
            <a:extLst>
              <a:ext uri="{FF2B5EF4-FFF2-40B4-BE49-F238E27FC236}">
                <a16:creationId xmlns:a16="http://schemas.microsoft.com/office/drawing/2014/main" id="{DD8AE85C-70A6-1A2F-4750-A3548731AE35}"/>
              </a:ext>
            </a:extLst>
          </p:cNvPr>
          <p:cNvPicPr>
            <a:picLocks noChangeAspect="1"/>
          </p:cNvPicPr>
          <p:nvPr/>
        </p:nvPicPr>
        <p:blipFill>
          <a:blip r:embed="rId4"/>
          <a:stretch>
            <a:fillRect/>
          </a:stretch>
        </p:blipFill>
        <p:spPr>
          <a:xfrm>
            <a:off x="1132021" y="1379043"/>
            <a:ext cx="4510316" cy="1619753"/>
          </a:xfrm>
          <a:prstGeom prst="rect">
            <a:avLst/>
          </a:prstGeom>
        </p:spPr>
      </p:pic>
      <p:pic>
        <p:nvPicPr>
          <p:cNvPr id="34" name="Picture 33">
            <a:extLst>
              <a:ext uri="{FF2B5EF4-FFF2-40B4-BE49-F238E27FC236}">
                <a16:creationId xmlns:a16="http://schemas.microsoft.com/office/drawing/2014/main" id="{C899A1D5-CFDF-D493-1A03-25BAD0D4C162}"/>
              </a:ext>
            </a:extLst>
          </p:cNvPr>
          <p:cNvPicPr>
            <a:picLocks noChangeAspect="1"/>
          </p:cNvPicPr>
          <p:nvPr/>
        </p:nvPicPr>
        <p:blipFill>
          <a:blip r:embed="rId5"/>
          <a:stretch>
            <a:fillRect/>
          </a:stretch>
        </p:blipFill>
        <p:spPr>
          <a:xfrm>
            <a:off x="6483885" y="882046"/>
            <a:ext cx="4376547" cy="1803374"/>
          </a:xfrm>
          <a:prstGeom prst="rect">
            <a:avLst/>
          </a:prstGeom>
        </p:spPr>
      </p:pic>
      <p:sp>
        <p:nvSpPr>
          <p:cNvPr id="3" name="Rectangle 2">
            <a:extLst>
              <a:ext uri="{FF2B5EF4-FFF2-40B4-BE49-F238E27FC236}">
                <a16:creationId xmlns:a16="http://schemas.microsoft.com/office/drawing/2014/main" id="{3925963D-550E-1F78-872E-DAB6463C8AE2}"/>
              </a:ext>
            </a:extLst>
          </p:cNvPr>
          <p:cNvSpPr/>
          <p:nvPr/>
        </p:nvSpPr>
        <p:spPr>
          <a:xfrm>
            <a:off x="5983092" y="814812"/>
            <a:ext cx="61208" cy="355030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729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4E514-4AC5-3553-6A23-3908A3142468}"/>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A6FEA9FD-3855-970A-679F-F5B4330449BA}"/>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F94083C-506D-BA37-B4FC-21B612E60BFD}"/>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2</a:t>
            </a:r>
          </a:p>
        </p:txBody>
      </p:sp>
      <p:sp>
        <p:nvSpPr>
          <p:cNvPr id="6" name="TextBox 5">
            <a:extLst>
              <a:ext uri="{FF2B5EF4-FFF2-40B4-BE49-F238E27FC236}">
                <a16:creationId xmlns:a16="http://schemas.microsoft.com/office/drawing/2014/main" id="{C885BA14-6446-5973-028F-AF0B52E67309}"/>
              </a:ext>
            </a:extLst>
          </p:cNvPr>
          <p:cNvSpPr txBox="1"/>
          <p:nvPr/>
        </p:nvSpPr>
        <p:spPr>
          <a:xfrm>
            <a:off x="857808" y="482825"/>
            <a:ext cx="446910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Data Flow and Automation</a:t>
            </a:r>
          </a:p>
        </p:txBody>
      </p:sp>
      <p:sp>
        <p:nvSpPr>
          <p:cNvPr id="2" name="Rectangle 1">
            <a:extLst>
              <a:ext uri="{FF2B5EF4-FFF2-40B4-BE49-F238E27FC236}">
                <a16:creationId xmlns:a16="http://schemas.microsoft.com/office/drawing/2014/main" id="{07C2C34E-B7B8-D3C2-0E66-65EB922C3691}"/>
              </a:ext>
            </a:extLst>
          </p:cNvPr>
          <p:cNvSpPr/>
          <p:nvPr/>
        </p:nvSpPr>
        <p:spPr>
          <a:xfrm>
            <a:off x="1317033" y="1245777"/>
            <a:ext cx="9940705" cy="218322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D983D136-7372-4715-D6F1-DE08DC4806D7}"/>
              </a:ext>
            </a:extLst>
          </p:cNvPr>
          <p:cNvSpPr/>
          <p:nvPr/>
        </p:nvSpPr>
        <p:spPr>
          <a:xfrm>
            <a:off x="1965864" y="1528321"/>
            <a:ext cx="1915914" cy="4074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Create Job print: </a:t>
            </a:r>
          </a:p>
          <a:p>
            <a:pPr algn="ctr"/>
            <a:r>
              <a:rPr lang="en-US" sz="1200"/>
              <a:t>Choos the name/id</a:t>
            </a:r>
          </a:p>
        </p:txBody>
      </p:sp>
      <p:sp>
        <p:nvSpPr>
          <p:cNvPr id="7" name="Rectangle 6">
            <a:extLst>
              <a:ext uri="{FF2B5EF4-FFF2-40B4-BE49-F238E27FC236}">
                <a16:creationId xmlns:a16="http://schemas.microsoft.com/office/drawing/2014/main" id="{D610062C-F79E-0A59-5BEA-28E80A77BCA5}"/>
              </a:ext>
            </a:extLst>
          </p:cNvPr>
          <p:cNvSpPr/>
          <p:nvPr/>
        </p:nvSpPr>
        <p:spPr>
          <a:xfrm>
            <a:off x="5030604" y="1313678"/>
            <a:ext cx="2165465" cy="39835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Choose CV model</a:t>
            </a:r>
          </a:p>
        </p:txBody>
      </p:sp>
      <p:sp>
        <p:nvSpPr>
          <p:cNvPr id="8" name="Rectangle 7">
            <a:extLst>
              <a:ext uri="{FF2B5EF4-FFF2-40B4-BE49-F238E27FC236}">
                <a16:creationId xmlns:a16="http://schemas.microsoft.com/office/drawing/2014/main" id="{1252E5CF-5819-6077-8FE7-7A3967410B59}"/>
              </a:ext>
            </a:extLst>
          </p:cNvPr>
          <p:cNvSpPr/>
          <p:nvPr/>
        </p:nvSpPr>
        <p:spPr>
          <a:xfrm>
            <a:off x="5030603" y="1777292"/>
            <a:ext cx="2165465" cy="39835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Choose TS model</a:t>
            </a:r>
          </a:p>
        </p:txBody>
      </p:sp>
      <p:sp>
        <p:nvSpPr>
          <p:cNvPr id="9" name="Rectangle 8">
            <a:extLst>
              <a:ext uri="{FF2B5EF4-FFF2-40B4-BE49-F238E27FC236}">
                <a16:creationId xmlns:a16="http://schemas.microsoft.com/office/drawing/2014/main" id="{33E68841-B159-8797-DAFD-B2AD2A62FFA6}"/>
              </a:ext>
            </a:extLst>
          </p:cNvPr>
          <p:cNvSpPr/>
          <p:nvPr/>
        </p:nvSpPr>
        <p:spPr>
          <a:xfrm>
            <a:off x="5030603" y="2264985"/>
            <a:ext cx="2165465" cy="39835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Choose Geometry</a:t>
            </a:r>
          </a:p>
        </p:txBody>
      </p:sp>
      <p:sp>
        <p:nvSpPr>
          <p:cNvPr id="10" name="Rectangle 9">
            <a:extLst>
              <a:ext uri="{FF2B5EF4-FFF2-40B4-BE49-F238E27FC236}">
                <a16:creationId xmlns:a16="http://schemas.microsoft.com/office/drawing/2014/main" id="{0048B1AD-9C7A-1FB4-A3B8-1EBA95250003}"/>
              </a:ext>
            </a:extLst>
          </p:cNvPr>
          <p:cNvSpPr/>
          <p:nvPr/>
        </p:nvSpPr>
        <p:spPr>
          <a:xfrm>
            <a:off x="5030603" y="2771999"/>
            <a:ext cx="2165465" cy="39835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Choose Printer</a:t>
            </a:r>
          </a:p>
        </p:txBody>
      </p:sp>
      <p:sp>
        <p:nvSpPr>
          <p:cNvPr id="11" name="Rectangle 10">
            <a:extLst>
              <a:ext uri="{FF2B5EF4-FFF2-40B4-BE49-F238E27FC236}">
                <a16:creationId xmlns:a16="http://schemas.microsoft.com/office/drawing/2014/main" id="{9DDECB00-7F3E-158B-BC62-20CD35DAF89D}"/>
              </a:ext>
            </a:extLst>
          </p:cNvPr>
          <p:cNvSpPr/>
          <p:nvPr/>
        </p:nvSpPr>
        <p:spPr>
          <a:xfrm>
            <a:off x="8210827" y="1313679"/>
            <a:ext cx="2283403" cy="17446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New Print job folder is created</a:t>
            </a:r>
          </a:p>
        </p:txBody>
      </p:sp>
      <p:pic>
        <p:nvPicPr>
          <p:cNvPr id="31" name="Picture 30">
            <a:extLst>
              <a:ext uri="{FF2B5EF4-FFF2-40B4-BE49-F238E27FC236}">
                <a16:creationId xmlns:a16="http://schemas.microsoft.com/office/drawing/2014/main" id="{AA93F303-2ACA-BCEF-FBC5-878CEBAC06FD}"/>
              </a:ext>
            </a:extLst>
          </p:cNvPr>
          <p:cNvPicPr>
            <a:picLocks noChangeAspect="1"/>
          </p:cNvPicPr>
          <p:nvPr/>
        </p:nvPicPr>
        <p:blipFill>
          <a:blip r:embed="rId2"/>
          <a:stretch>
            <a:fillRect/>
          </a:stretch>
        </p:blipFill>
        <p:spPr>
          <a:xfrm>
            <a:off x="307958" y="3711544"/>
            <a:ext cx="11610753" cy="2943714"/>
          </a:xfrm>
          <a:prstGeom prst="rect">
            <a:avLst/>
          </a:prstGeom>
        </p:spPr>
      </p:pic>
    </p:spTree>
    <p:extLst>
      <p:ext uri="{BB962C8B-B14F-4D97-AF65-F5344CB8AC3E}">
        <p14:creationId xmlns:p14="http://schemas.microsoft.com/office/powerpoint/2010/main" val="69148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940E4-35B3-3736-A51D-45B8F31D7FEA}"/>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BCA531F9-9E3A-0940-6346-D87A00102B2E}"/>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569DBF4-7174-310A-DE8F-55EDE3016333}"/>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2</a:t>
            </a:r>
          </a:p>
        </p:txBody>
      </p:sp>
      <p:sp>
        <p:nvSpPr>
          <p:cNvPr id="6" name="TextBox 5">
            <a:extLst>
              <a:ext uri="{FF2B5EF4-FFF2-40B4-BE49-F238E27FC236}">
                <a16:creationId xmlns:a16="http://schemas.microsoft.com/office/drawing/2014/main" id="{20EC4EC6-D430-27CF-BADB-F69330EEAB49}"/>
              </a:ext>
            </a:extLst>
          </p:cNvPr>
          <p:cNvSpPr txBox="1"/>
          <p:nvPr/>
        </p:nvSpPr>
        <p:spPr>
          <a:xfrm>
            <a:off x="857808" y="482825"/>
            <a:ext cx="446910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Data Flow and Automation</a:t>
            </a:r>
          </a:p>
        </p:txBody>
      </p:sp>
      <p:pic>
        <p:nvPicPr>
          <p:cNvPr id="2" name="Picture 1" descr="A screenshot of a computer&#10;&#10;AI-generated content may be incorrect.">
            <a:extLst>
              <a:ext uri="{FF2B5EF4-FFF2-40B4-BE49-F238E27FC236}">
                <a16:creationId xmlns:a16="http://schemas.microsoft.com/office/drawing/2014/main" id="{7672669E-DB02-5123-C12F-7EA4ABFEB346}"/>
              </a:ext>
            </a:extLst>
          </p:cNvPr>
          <p:cNvPicPr>
            <a:picLocks noChangeAspect="1"/>
          </p:cNvPicPr>
          <p:nvPr/>
        </p:nvPicPr>
        <p:blipFill>
          <a:blip r:embed="rId2"/>
          <a:stretch>
            <a:fillRect/>
          </a:stretch>
        </p:blipFill>
        <p:spPr>
          <a:xfrm>
            <a:off x="191283" y="1724195"/>
            <a:ext cx="5399643" cy="4344548"/>
          </a:xfrm>
          <a:prstGeom prst="rect">
            <a:avLst/>
          </a:prstGeom>
        </p:spPr>
      </p:pic>
      <p:pic>
        <p:nvPicPr>
          <p:cNvPr id="7" name="Picture 6">
            <a:extLst>
              <a:ext uri="{FF2B5EF4-FFF2-40B4-BE49-F238E27FC236}">
                <a16:creationId xmlns:a16="http://schemas.microsoft.com/office/drawing/2014/main" id="{62675498-99DC-B960-0399-6673A57B5D4E}"/>
              </a:ext>
            </a:extLst>
          </p:cNvPr>
          <p:cNvPicPr>
            <a:picLocks noChangeAspect="1"/>
          </p:cNvPicPr>
          <p:nvPr/>
        </p:nvPicPr>
        <p:blipFill>
          <a:blip r:embed="rId3"/>
          <a:stretch>
            <a:fillRect/>
          </a:stretch>
        </p:blipFill>
        <p:spPr>
          <a:xfrm>
            <a:off x="5422605" y="1724195"/>
            <a:ext cx="6578112" cy="4344548"/>
          </a:xfrm>
          <a:prstGeom prst="rect">
            <a:avLst/>
          </a:prstGeom>
        </p:spPr>
      </p:pic>
    </p:spTree>
    <p:extLst>
      <p:ext uri="{BB962C8B-B14F-4D97-AF65-F5344CB8AC3E}">
        <p14:creationId xmlns:p14="http://schemas.microsoft.com/office/powerpoint/2010/main" val="2627680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2B70B-8F19-412C-9D41-E9B37881C944}"/>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4B650645-A1A0-EE2E-98C0-8A66E9D78446}"/>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DBFF601-A5D9-B0BB-E442-422E8A3E32D6}"/>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2</a:t>
            </a:r>
          </a:p>
        </p:txBody>
      </p:sp>
      <p:sp>
        <p:nvSpPr>
          <p:cNvPr id="6" name="TextBox 5">
            <a:extLst>
              <a:ext uri="{FF2B5EF4-FFF2-40B4-BE49-F238E27FC236}">
                <a16:creationId xmlns:a16="http://schemas.microsoft.com/office/drawing/2014/main" id="{BE0E8389-FE12-A06A-2236-C174A58569B4}"/>
              </a:ext>
            </a:extLst>
          </p:cNvPr>
          <p:cNvSpPr txBox="1"/>
          <p:nvPr/>
        </p:nvSpPr>
        <p:spPr>
          <a:xfrm>
            <a:off x="857808" y="482825"/>
            <a:ext cx="446910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Data Flow and Automation</a:t>
            </a:r>
          </a:p>
        </p:txBody>
      </p:sp>
      <p:sp>
        <p:nvSpPr>
          <p:cNvPr id="3" name="TextBox 2">
            <a:extLst>
              <a:ext uri="{FF2B5EF4-FFF2-40B4-BE49-F238E27FC236}">
                <a16:creationId xmlns:a16="http://schemas.microsoft.com/office/drawing/2014/main" id="{CC205274-87B7-350C-65AB-0AD6D9BF3326}"/>
              </a:ext>
            </a:extLst>
          </p:cNvPr>
          <p:cNvSpPr txBox="1"/>
          <p:nvPr/>
        </p:nvSpPr>
        <p:spPr>
          <a:xfrm>
            <a:off x="539496" y="1596610"/>
            <a:ext cx="10890504" cy="4524315"/>
          </a:xfrm>
          <a:prstGeom prst="rect">
            <a:avLst/>
          </a:prstGeom>
          <a:noFill/>
        </p:spPr>
        <p:txBody>
          <a:bodyPr wrap="square" rtlCol="0">
            <a:spAutoFit/>
          </a:bodyPr>
          <a:lstStyle/>
          <a:p>
            <a:r>
              <a:rPr lang="en-US" sz="1200" dirty="0">
                <a:solidFill>
                  <a:schemeClr val="accent3"/>
                </a:solidFill>
              </a:rPr>
              <a:t>Connect to the printer: </a:t>
            </a:r>
          </a:p>
          <a:p>
            <a:r>
              <a:rPr lang="en-US" sz="1200" dirty="0"/>
              <a:t>Input: </a:t>
            </a:r>
            <a:r>
              <a:rPr lang="en-US" sz="1200" dirty="0">
                <a:solidFill>
                  <a:srgbClr val="FF0000"/>
                </a:solidFill>
              </a:rPr>
              <a:t>printer Ip address </a:t>
            </a:r>
            <a:r>
              <a:rPr lang="en-US" sz="1200" dirty="0"/>
              <a:t>&amp; </a:t>
            </a:r>
            <a:r>
              <a:rPr lang="en-US" sz="1200" dirty="0" err="1">
                <a:solidFill>
                  <a:srgbClr val="FF0000"/>
                </a:solidFill>
              </a:rPr>
              <a:t>octoprint</a:t>
            </a:r>
            <a:r>
              <a:rPr lang="en-US" sz="1200" dirty="0">
                <a:solidFill>
                  <a:srgbClr val="FF0000"/>
                </a:solidFill>
              </a:rPr>
              <a:t> API </a:t>
            </a:r>
            <a:r>
              <a:rPr lang="en-US" sz="1200" dirty="0"/>
              <a:t>key; They </a:t>
            </a:r>
            <a:r>
              <a:rPr lang="en-US" sz="1200" dirty="0" err="1"/>
              <a:t>gonna</a:t>
            </a:r>
            <a:r>
              <a:rPr lang="en-US" sz="1200" dirty="0"/>
              <a:t> be updated automatically in the python files every connection</a:t>
            </a:r>
          </a:p>
          <a:p>
            <a:r>
              <a:rPr lang="en-US" sz="1200" dirty="0">
                <a:solidFill>
                  <a:schemeClr val="accent3"/>
                </a:solidFill>
              </a:rPr>
              <a:t>Connect to the SQL file:</a:t>
            </a:r>
          </a:p>
          <a:p>
            <a:r>
              <a:rPr lang="en-US" sz="1200" dirty="0"/>
              <a:t>Link the main folder to the SQL file</a:t>
            </a:r>
            <a:endParaRPr lang="en-US" sz="1200" dirty="0">
              <a:solidFill>
                <a:schemeClr val="accent3"/>
              </a:solidFill>
            </a:endParaRPr>
          </a:p>
          <a:p>
            <a:pPr marL="342900" indent="-342900">
              <a:buAutoNum type="arabicPeriod"/>
            </a:pPr>
            <a:r>
              <a:rPr lang="en-US" sz="1200" dirty="0">
                <a:solidFill>
                  <a:schemeClr val="accent2">
                    <a:lumMod val="75000"/>
                  </a:schemeClr>
                </a:solidFill>
              </a:rPr>
              <a:t>From static folder</a:t>
            </a:r>
          </a:p>
          <a:p>
            <a:pPr marL="285750" indent="-285750">
              <a:buFont typeface="Arial" panose="020B0604020202020204" pitchFamily="34" charset="0"/>
              <a:buChar char="•"/>
            </a:pPr>
            <a:r>
              <a:rPr lang="en-US" sz="1200" dirty="0"/>
              <a:t>Input: print job </a:t>
            </a:r>
            <a:r>
              <a:rPr lang="en-US" sz="1200" dirty="0">
                <a:solidFill>
                  <a:srgbClr val="FF0000"/>
                </a:solidFill>
              </a:rPr>
              <a:t>name</a:t>
            </a:r>
          </a:p>
          <a:p>
            <a:pPr marL="285750" indent="-285750">
              <a:buFont typeface="Arial" panose="020B0604020202020204" pitchFamily="34" charset="0"/>
              <a:buChar char="•"/>
            </a:pPr>
            <a:r>
              <a:rPr lang="en-US" sz="1200" dirty="0"/>
              <a:t>Input: comments</a:t>
            </a:r>
            <a:endParaRPr lang="en-US" sz="1200" dirty="0">
              <a:solidFill>
                <a:srgbClr val="FF0000"/>
              </a:solidFill>
            </a:endParaRPr>
          </a:p>
          <a:p>
            <a:pPr marL="285750" indent="-285750">
              <a:buFont typeface="Arial" panose="020B0604020202020204" pitchFamily="34" charset="0"/>
              <a:buChar char="•"/>
            </a:pPr>
            <a:r>
              <a:rPr lang="en-US" sz="1200" dirty="0"/>
              <a:t>Choose the </a:t>
            </a:r>
            <a:r>
              <a:rPr lang="en-US" sz="1200" dirty="0" err="1"/>
              <a:t>gcode</a:t>
            </a:r>
            <a:r>
              <a:rPr lang="en-US" sz="1200" dirty="0"/>
              <a:t>: upload to </a:t>
            </a:r>
            <a:r>
              <a:rPr lang="en-US" sz="1200" dirty="0" err="1"/>
              <a:t>octoprint</a:t>
            </a:r>
            <a:endParaRPr lang="en-US" sz="1200" dirty="0"/>
          </a:p>
          <a:p>
            <a:pPr marL="285750" indent="-285750">
              <a:buFont typeface="Arial" panose="020B0604020202020204" pitchFamily="34" charset="0"/>
              <a:buChar char="•"/>
            </a:pPr>
            <a:r>
              <a:rPr lang="en-US" sz="1200" dirty="0"/>
              <a:t>Choose the .</a:t>
            </a:r>
            <a:r>
              <a:rPr lang="en-US" sz="1200" dirty="0" err="1"/>
              <a:t>keras</a:t>
            </a:r>
            <a:r>
              <a:rPr lang="en-US" sz="1200" dirty="0"/>
              <a:t>: update the python file</a:t>
            </a:r>
          </a:p>
          <a:p>
            <a:pPr marL="285750" indent="-285750">
              <a:buFont typeface="Arial" panose="020B0604020202020204" pitchFamily="34" charset="0"/>
              <a:buChar char="•"/>
            </a:pPr>
            <a:r>
              <a:rPr lang="en-US" sz="1200" dirty="0"/>
              <a:t>Choose the .pt: update the python file</a:t>
            </a:r>
          </a:p>
          <a:p>
            <a:pPr marL="285750" indent="-285750">
              <a:buFont typeface="Arial" panose="020B0604020202020204" pitchFamily="34" charset="0"/>
              <a:buChar char="•"/>
            </a:pPr>
            <a:r>
              <a:rPr lang="en-US" sz="1200" dirty="0"/>
              <a:t>Choose the </a:t>
            </a:r>
            <a:r>
              <a:rPr lang="en-US" sz="1200" dirty="0" err="1"/>
              <a:t>godot</a:t>
            </a:r>
            <a:r>
              <a:rPr lang="en-US" sz="1200" dirty="0"/>
              <a:t> project folder</a:t>
            </a:r>
            <a:r>
              <a:rPr lang="en-US" sz="1200" dirty="0">
                <a:highlight>
                  <a:srgbClr val="FFFF00"/>
                </a:highlight>
              </a:rPr>
              <a:t>: write a python file to update the path of the project folder, open </a:t>
            </a:r>
            <a:r>
              <a:rPr lang="en-US" sz="1200" dirty="0" err="1">
                <a:highlight>
                  <a:srgbClr val="FFFF00"/>
                </a:highlight>
              </a:rPr>
              <a:t>godot</a:t>
            </a:r>
            <a:r>
              <a:rPr lang="en-US" sz="1200" dirty="0">
                <a:highlight>
                  <a:srgbClr val="FFFF00"/>
                </a:highlight>
              </a:rPr>
              <a:t> and run the project</a:t>
            </a:r>
          </a:p>
          <a:p>
            <a:r>
              <a:rPr lang="en-US" sz="1200" dirty="0">
                <a:solidFill>
                  <a:schemeClr val="accent2">
                    <a:lumMod val="75000"/>
                  </a:schemeClr>
                </a:solidFill>
              </a:rPr>
              <a:t>2.    To the Dynamic folder</a:t>
            </a:r>
          </a:p>
          <a:p>
            <a:pPr marL="285750" indent="-285750">
              <a:buFont typeface="Arial" panose="020B0604020202020204" pitchFamily="34" charset="0"/>
              <a:buChar char="•"/>
            </a:pPr>
            <a:r>
              <a:rPr lang="en-US" sz="1200" dirty="0"/>
              <a:t>Save the all the print jobs parameters in a csv with </a:t>
            </a:r>
            <a:r>
              <a:rPr lang="en-US" sz="1200" dirty="0">
                <a:solidFill>
                  <a:srgbClr val="FF0000"/>
                </a:solidFill>
              </a:rPr>
              <a:t>name, date and time (main key ID)</a:t>
            </a:r>
          </a:p>
          <a:p>
            <a:pPr marL="285750" indent="-285750">
              <a:buFont typeface="Arial" panose="020B0604020202020204" pitchFamily="34" charset="0"/>
              <a:buChar char="•"/>
            </a:pPr>
            <a:r>
              <a:rPr lang="en-US" sz="1200" dirty="0"/>
              <a:t>Create a new folder named (</a:t>
            </a:r>
            <a:r>
              <a:rPr lang="en-US" sz="1200" dirty="0" err="1">
                <a:solidFill>
                  <a:srgbClr val="FF0000"/>
                </a:solidFill>
              </a:rPr>
              <a:t>name</a:t>
            </a:r>
            <a:r>
              <a:rPr lang="en-US" sz="1200" dirty="0" err="1"/>
              <a:t>_date_time</a:t>
            </a:r>
            <a:r>
              <a:rPr lang="en-US" sz="1200" dirty="0"/>
              <a:t>) in the Dynamic folder for each new job automatically to save the sensor data and results.</a:t>
            </a:r>
          </a:p>
          <a:p>
            <a:pPr marL="285750" indent="-285750">
              <a:buFont typeface="Arial" panose="020B0604020202020204" pitchFamily="34" charset="0"/>
              <a:buChar char="•"/>
            </a:pPr>
            <a:r>
              <a:rPr lang="en-US" sz="1200" dirty="0"/>
              <a:t>Save the raw images in ‘dynamic/</a:t>
            </a:r>
            <a:r>
              <a:rPr lang="en-US" sz="1200" dirty="0" err="1"/>
              <a:t>cv_images</a:t>
            </a:r>
            <a:r>
              <a:rPr lang="en-US" sz="1200" dirty="0"/>
              <a:t>/’</a:t>
            </a:r>
          </a:p>
          <a:p>
            <a:pPr marL="285750" indent="-285750">
              <a:buFont typeface="Arial" panose="020B0604020202020204" pitchFamily="34" charset="0"/>
              <a:buChar char="•"/>
            </a:pPr>
            <a:r>
              <a:rPr lang="en-US" sz="1200" dirty="0"/>
              <a:t>Save the images with bounding boxes in ‘dynamic/</a:t>
            </a:r>
            <a:r>
              <a:rPr lang="en-US" sz="1200" dirty="0" err="1"/>
              <a:t>cv_images_results</a:t>
            </a:r>
            <a:r>
              <a:rPr lang="en-US" sz="1200" dirty="0"/>
              <a:t>/’</a:t>
            </a:r>
          </a:p>
          <a:p>
            <a:pPr marL="285750" indent="-285750">
              <a:buFont typeface="Arial" panose="020B0604020202020204" pitchFamily="34" charset="0"/>
              <a:buChar char="•"/>
            </a:pPr>
            <a:r>
              <a:rPr lang="en-US" sz="1200" dirty="0"/>
              <a:t>Save the  image labels in a ‘dynamic/cv_labels.csv’: the image id, the defect classes and the number of defects</a:t>
            </a:r>
          </a:p>
          <a:p>
            <a:pPr marL="285750" indent="-285750">
              <a:buFont typeface="Arial" panose="020B0604020202020204" pitchFamily="34" charset="0"/>
              <a:buChar char="•"/>
            </a:pPr>
            <a:r>
              <a:rPr lang="en-US" sz="1200" dirty="0"/>
              <a:t>Save the AE parameters in in ‘dynamic/AE_parameters.csv’ and AE waves, features and labels in in ‘dynamic/AE_results.csv’; </a:t>
            </a:r>
            <a:r>
              <a:rPr lang="en-US" sz="1200" dirty="0">
                <a:highlight>
                  <a:srgbClr val="FFFF00"/>
                </a:highlight>
              </a:rPr>
              <a:t>write new code that don’t use the software to input the parameters or save the data (</a:t>
            </a:r>
            <a:r>
              <a:rPr lang="en-US" sz="1200" dirty="0" err="1">
                <a:highlight>
                  <a:srgbClr val="FFFF00"/>
                </a:highlight>
              </a:rPr>
              <a:t>linwave</a:t>
            </a:r>
            <a:r>
              <a:rPr lang="en-US" sz="1200" dirty="0">
                <a:highlight>
                  <a:srgbClr val="FFFF00"/>
                </a:highlight>
              </a:rPr>
              <a:t> or </a:t>
            </a:r>
            <a:r>
              <a:rPr lang="en-US" sz="1200" dirty="0" err="1">
                <a:highlight>
                  <a:srgbClr val="FFFF00"/>
                </a:highlight>
              </a:rPr>
              <a:t>spotwave</a:t>
            </a:r>
            <a:r>
              <a:rPr lang="en-US" sz="1200" dirty="0">
                <a:highlight>
                  <a:srgbClr val="FFFF00"/>
                </a:highlight>
              </a:rPr>
              <a:t>) </a:t>
            </a:r>
          </a:p>
          <a:p>
            <a:pPr marL="285750" indent="-285750">
              <a:buFont typeface="Arial" panose="020B0604020202020204" pitchFamily="34" charset="0"/>
              <a:buChar char="•"/>
            </a:pPr>
            <a:r>
              <a:rPr lang="en-US" sz="1200" dirty="0"/>
              <a:t>save the </a:t>
            </a:r>
            <a:r>
              <a:rPr lang="en-US" sz="1200" dirty="0" err="1"/>
              <a:t>octoprint</a:t>
            </a:r>
            <a:r>
              <a:rPr lang="en-US" sz="1200" dirty="0"/>
              <a:t> .log in ‘dynamic/raw.log’</a:t>
            </a:r>
          </a:p>
          <a:p>
            <a:pPr marL="285750" indent="-285750">
              <a:buFont typeface="Arial" panose="020B0604020202020204" pitchFamily="34" charset="0"/>
              <a:buChar char="•"/>
            </a:pPr>
            <a:r>
              <a:rPr lang="en-US" sz="1200" dirty="0"/>
              <a:t>Save the XYZ coordinates in ‘dynamic/geometry.csv’</a:t>
            </a:r>
          </a:p>
          <a:p>
            <a:pPr marL="285750" indent="-285750">
              <a:buFont typeface="Arial" panose="020B0604020202020204" pitchFamily="34" charset="0"/>
              <a:buChar char="•"/>
            </a:pPr>
            <a:r>
              <a:rPr lang="en-US" sz="1200" dirty="0"/>
              <a:t>Save the comments in ‘dynamic/</a:t>
            </a:r>
            <a:r>
              <a:rPr lang="en-US" sz="1200" dirty="0" err="1"/>
              <a:t>comments.text</a:t>
            </a:r>
            <a:r>
              <a:rPr lang="en-US" sz="1200" dirty="0"/>
              <a:t>’</a:t>
            </a:r>
          </a:p>
          <a:p>
            <a:r>
              <a:rPr lang="en-US" sz="1200" dirty="0">
                <a:solidFill>
                  <a:schemeClr val="accent3"/>
                </a:solidFill>
              </a:rPr>
              <a:t>Run the python files </a:t>
            </a:r>
          </a:p>
          <a:p>
            <a:endParaRPr lang="en-US" sz="1200" dirty="0"/>
          </a:p>
        </p:txBody>
      </p:sp>
    </p:spTree>
    <p:extLst>
      <p:ext uri="{BB962C8B-B14F-4D97-AF65-F5344CB8AC3E}">
        <p14:creationId xmlns:p14="http://schemas.microsoft.com/office/powerpoint/2010/main" val="1591939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30B2E-78B5-0C54-13DB-DA7579B88A83}"/>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EC3DB2FA-F03B-68D1-A3BF-F1149C829F13}"/>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ACF5EE7-3605-484E-825C-97469297DD44}"/>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3</a:t>
            </a:r>
          </a:p>
        </p:txBody>
      </p:sp>
      <p:sp>
        <p:nvSpPr>
          <p:cNvPr id="6" name="TextBox 5">
            <a:extLst>
              <a:ext uri="{FF2B5EF4-FFF2-40B4-BE49-F238E27FC236}">
                <a16:creationId xmlns:a16="http://schemas.microsoft.com/office/drawing/2014/main" id="{FE31EC54-8B47-6D3D-FBF4-D61F2E680034}"/>
              </a:ext>
            </a:extLst>
          </p:cNvPr>
          <p:cNvSpPr txBox="1"/>
          <p:nvPr/>
        </p:nvSpPr>
        <p:spPr>
          <a:xfrm>
            <a:off x="1163782" y="476554"/>
            <a:ext cx="542603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Artificial Intelligence and Visualization</a:t>
            </a:r>
          </a:p>
        </p:txBody>
      </p:sp>
      <p:pic>
        <p:nvPicPr>
          <p:cNvPr id="7" name="Picture 6">
            <a:extLst>
              <a:ext uri="{FF2B5EF4-FFF2-40B4-BE49-F238E27FC236}">
                <a16:creationId xmlns:a16="http://schemas.microsoft.com/office/drawing/2014/main" id="{557B7E66-23D3-DC0A-92DC-E3646745519B}"/>
              </a:ext>
            </a:extLst>
          </p:cNvPr>
          <p:cNvPicPr>
            <a:picLocks noChangeAspect="1"/>
          </p:cNvPicPr>
          <p:nvPr/>
        </p:nvPicPr>
        <p:blipFill>
          <a:blip r:embed="rId2"/>
          <a:stretch>
            <a:fillRect/>
          </a:stretch>
        </p:blipFill>
        <p:spPr>
          <a:xfrm>
            <a:off x="10065056" y="3940548"/>
            <a:ext cx="1594670" cy="1464284"/>
          </a:xfrm>
          <a:prstGeom prst="ellipse">
            <a:avLst/>
          </a:prstGeom>
          <a:ln>
            <a:solidFill>
              <a:schemeClr val="tx1"/>
            </a:solidFill>
          </a:ln>
        </p:spPr>
      </p:pic>
      <p:pic>
        <p:nvPicPr>
          <p:cNvPr id="9" name="Picture 8">
            <a:extLst>
              <a:ext uri="{FF2B5EF4-FFF2-40B4-BE49-F238E27FC236}">
                <a16:creationId xmlns:a16="http://schemas.microsoft.com/office/drawing/2014/main" id="{52EDB2B8-E7A4-FA09-D429-D79BE50289AB}"/>
              </a:ext>
            </a:extLst>
          </p:cNvPr>
          <p:cNvPicPr>
            <a:picLocks noChangeAspect="1"/>
          </p:cNvPicPr>
          <p:nvPr/>
        </p:nvPicPr>
        <p:blipFill>
          <a:blip r:embed="rId3"/>
          <a:stretch>
            <a:fillRect/>
          </a:stretch>
        </p:blipFill>
        <p:spPr>
          <a:xfrm>
            <a:off x="8599971" y="5274596"/>
            <a:ext cx="1590061" cy="1496653"/>
          </a:xfrm>
          <a:prstGeom prst="ellipse">
            <a:avLst/>
          </a:prstGeom>
          <a:ln>
            <a:solidFill>
              <a:schemeClr val="tx1"/>
            </a:solidFill>
          </a:ln>
        </p:spPr>
      </p:pic>
      <p:pic>
        <p:nvPicPr>
          <p:cNvPr id="11" name="Picture 10">
            <a:extLst>
              <a:ext uri="{FF2B5EF4-FFF2-40B4-BE49-F238E27FC236}">
                <a16:creationId xmlns:a16="http://schemas.microsoft.com/office/drawing/2014/main" id="{66F7A794-E9D8-B671-2DEE-EA9CD7636C55}"/>
              </a:ext>
            </a:extLst>
          </p:cNvPr>
          <p:cNvPicPr>
            <a:picLocks noChangeAspect="1"/>
          </p:cNvPicPr>
          <p:nvPr/>
        </p:nvPicPr>
        <p:blipFill>
          <a:blip r:embed="rId4"/>
          <a:stretch>
            <a:fillRect/>
          </a:stretch>
        </p:blipFill>
        <p:spPr>
          <a:xfrm>
            <a:off x="7882101" y="3695946"/>
            <a:ext cx="1748291" cy="1464284"/>
          </a:xfrm>
          <a:prstGeom prst="ellipse">
            <a:avLst/>
          </a:prstGeom>
          <a:ln>
            <a:solidFill>
              <a:schemeClr val="tx1"/>
            </a:solidFill>
          </a:ln>
        </p:spPr>
      </p:pic>
      <p:sp>
        <p:nvSpPr>
          <p:cNvPr id="12" name="TextBox 11">
            <a:extLst>
              <a:ext uri="{FF2B5EF4-FFF2-40B4-BE49-F238E27FC236}">
                <a16:creationId xmlns:a16="http://schemas.microsoft.com/office/drawing/2014/main" id="{656D9475-9706-E664-D130-AB068B3D6B2F}"/>
              </a:ext>
            </a:extLst>
          </p:cNvPr>
          <p:cNvSpPr txBox="1"/>
          <p:nvPr/>
        </p:nvSpPr>
        <p:spPr>
          <a:xfrm>
            <a:off x="881858" y="4560065"/>
            <a:ext cx="6322254" cy="1200329"/>
          </a:xfrm>
          <a:prstGeom prst="rect">
            <a:avLst/>
          </a:prstGeom>
          <a:noFill/>
        </p:spPr>
        <p:txBody>
          <a:bodyPr wrap="square" rtlCol="0">
            <a:spAutoFit/>
          </a:bodyPr>
          <a:lstStyle/>
          <a:p>
            <a:r>
              <a:rPr lang="en-US" dirty="0"/>
              <a:t>By integrating real-time visualizations of our computer vision and time series models with the evolving geometry of the print, we can monitor and analyze the printing process effectively, gaining insights into potential defect triggers</a:t>
            </a:r>
          </a:p>
        </p:txBody>
      </p:sp>
      <p:pic>
        <p:nvPicPr>
          <p:cNvPr id="14" name="Picture 13">
            <a:extLst>
              <a:ext uri="{FF2B5EF4-FFF2-40B4-BE49-F238E27FC236}">
                <a16:creationId xmlns:a16="http://schemas.microsoft.com/office/drawing/2014/main" id="{F336ED43-2664-0B37-4D6B-AF04EA9C6D05}"/>
              </a:ext>
            </a:extLst>
          </p:cNvPr>
          <p:cNvPicPr>
            <a:picLocks noChangeAspect="1"/>
          </p:cNvPicPr>
          <p:nvPr/>
        </p:nvPicPr>
        <p:blipFill>
          <a:blip r:embed="rId5"/>
          <a:stretch>
            <a:fillRect/>
          </a:stretch>
        </p:blipFill>
        <p:spPr>
          <a:xfrm>
            <a:off x="1414615" y="1267334"/>
            <a:ext cx="9362769" cy="2161666"/>
          </a:xfrm>
          <a:prstGeom prst="rect">
            <a:avLst/>
          </a:prstGeom>
        </p:spPr>
      </p:pic>
    </p:spTree>
    <p:extLst>
      <p:ext uri="{BB962C8B-B14F-4D97-AF65-F5344CB8AC3E}">
        <p14:creationId xmlns:p14="http://schemas.microsoft.com/office/powerpoint/2010/main" val="3300159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6D292-2B5A-57C4-E2AE-F0E7DF8FD8FC}"/>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A8857EB1-A2BA-C42F-44C4-5E8047612304}"/>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9134F46-9A1B-A565-C2F1-EACC52E8EE6F}"/>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3</a:t>
            </a:r>
          </a:p>
        </p:txBody>
      </p:sp>
      <p:sp>
        <p:nvSpPr>
          <p:cNvPr id="6" name="TextBox 5">
            <a:extLst>
              <a:ext uri="{FF2B5EF4-FFF2-40B4-BE49-F238E27FC236}">
                <a16:creationId xmlns:a16="http://schemas.microsoft.com/office/drawing/2014/main" id="{A042294C-61F3-A593-7EB0-794239C8B2E0}"/>
              </a:ext>
            </a:extLst>
          </p:cNvPr>
          <p:cNvSpPr txBox="1"/>
          <p:nvPr/>
        </p:nvSpPr>
        <p:spPr>
          <a:xfrm>
            <a:off x="1163782" y="476554"/>
            <a:ext cx="542603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Artificial Intelligence and Visualization</a:t>
            </a:r>
          </a:p>
        </p:txBody>
      </p:sp>
      <p:pic>
        <p:nvPicPr>
          <p:cNvPr id="7" name="Picture 6">
            <a:extLst>
              <a:ext uri="{FF2B5EF4-FFF2-40B4-BE49-F238E27FC236}">
                <a16:creationId xmlns:a16="http://schemas.microsoft.com/office/drawing/2014/main" id="{593DC1EA-C091-6296-EC32-AE2A307E2F88}"/>
              </a:ext>
            </a:extLst>
          </p:cNvPr>
          <p:cNvPicPr>
            <a:picLocks noChangeAspect="1"/>
          </p:cNvPicPr>
          <p:nvPr/>
        </p:nvPicPr>
        <p:blipFill>
          <a:blip r:embed="rId2"/>
          <a:stretch>
            <a:fillRect/>
          </a:stretch>
        </p:blipFill>
        <p:spPr>
          <a:xfrm>
            <a:off x="9114061" y="2618801"/>
            <a:ext cx="1764685" cy="1620398"/>
          </a:xfrm>
          <a:prstGeom prst="ellipse">
            <a:avLst/>
          </a:prstGeom>
          <a:ln>
            <a:solidFill>
              <a:schemeClr val="tx1"/>
            </a:solidFill>
          </a:ln>
        </p:spPr>
      </p:pic>
      <p:pic>
        <p:nvPicPr>
          <p:cNvPr id="9" name="Picture 8">
            <a:extLst>
              <a:ext uri="{FF2B5EF4-FFF2-40B4-BE49-F238E27FC236}">
                <a16:creationId xmlns:a16="http://schemas.microsoft.com/office/drawing/2014/main" id="{730DEECC-0A45-AC91-A1C3-58403713F515}"/>
              </a:ext>
            </a:extLst>
          </p:cNvPr>
          <p:cNvPicPr>
            <a:picLocks noChangeAspect="1"/>
          </p:cNvPicPr>
          <p:nvPr/>
        </p:nvPicPr>
        <p:blipFill>
          <a:blip r:embed="rId3"/>
          <a:stretch>
            <a:fillRect/>
          </a:stretch>
        </p:blipFill>
        <p:spPr>
          <a:xfrm>
            <a:off x="7621636" y="4336609"/>
            <a:ext cx="1805097" cy="1699057"/>
          </a:xfrm>
          <a:prstGeom prst="ellipse">
            <a:avLst/>
          </a:prstGeom>
          <a:ln>
            <a:solidFill>
              <a:schemeClr val="tx1"/>
            </a:solidFill>
          </a:ln>
        </p:spPr>
      </p:pic>
      <p:pic>
        <p:nvPicPr>
          <p:cNvPr id="11" name="Picture 10">
            <a:extLst>
              <a:ext uri="{FF2B5EF4-FFF2-40B4-BE49-F238E27FC236}">
                <a16:creationId xmlns:a16="http://schemas.microsoft.com/office/drawing/2014/main" id="{CCCE2497-58BB-FF94-928E-EE5042A6D22C}"/>
              </a:ext>
            </a:extLst>
          </p:cNvPr>
          <p:cNvPicPr>
            <a:picLocks noChangeAspect="1"/>
          </p:cNvPicPr>
          <p:nvPr/>
        </p:nvPicPr>
        <p:blipFill>
          <a:blip r:embed="rId4"/>
          <a:stretch>
            <a:fillRect/>
          </a:stretch>
        </p:blipFill>
        <p:spPr>
          <a:xfrm>
            <a:off x="3077940" y="1583788"/>
            <a:ext cx="4456985" cy="3732956"/>
          </a:xfrm>
          <a:prstGeom prst="ellipse">
            <a:avLst/>
          </a:prstGeom>
          <a:ln>
            <a:solidFill>
              <a:schemeClr val="tx1"/>
            </a:solidFill>
          </a:ln>
        </p:spPr>
      </p:pic>
      <p:sp>
        <p:nvSpPr>
          <p:cNvPr id="2" name="TextBox 1">
            <a:extLst>
              <a:ext uri="{FF2B5EF4-FFF2-40B4-BE49-F238E27FC236}">
                <a16:creationId xmlns:a16="http://schemas.microsoft.com/office/drawing/2014/main" id="{7D2B7AA3-10BA-EA15-BC6D-7D935F471915}"/>
              </a:ext>
            </a:extLst>
          </p:cNvPr>
          <p:cNvSpPr txBox="1"/>
          <p:nvPr/>
        </p:nvSpPr>
        <p:spPr>
          <a:xfrm>
            <a:off x="1" y="5316744"/>
            <a:ext cx="7858408" cy="1477328"/>
          </a:xfrm>
          <a:prstGeom prst="rect">
            <a:avLst/>
          </a:prstGeom>
          <a:noFill/>
        </p:spPr>
        <p:txBody>
          <a:bodyPr wrap="square" rtlCol="0">
            <a:spAutoFit/>
          </a:bodyPr>
          <a:lstStyle/>
          <a:p>
            <a:r>
              <a:rPr lang="en-US" dirty="0"/>
              <a:t>Our object detection model overlays real-time bounding boxes and confidence scores on the printing process, highlighting potential defects as they emerge. By integrating these visualizations with time-series data and geometric analysis, we can track defect formation, assess its severity, and predict failure patterns, ensuring proactive intervention.</a:t>
            </a:r>
          </a:p>
        </p:txBody>
      </p:sp>
    </p:spTree>
    <p:extLst>
      <p:ext uri="{BB962C8B-B14F-4D97-AF65-F5344CB8AC3E}">
        <p14:creationId xmlns:p14="http://schemas.microsoft.com/office/powerpoint/2010/main" val="1085988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30696-1B9B-E0B6-1C09-4D02FAD1B3CF}"/>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D0A63887-FB80-CD87-B5C5-A2D4C1EC1990}"/>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6C3DBB-9685-D678-03CD-3359B5159A60}"/>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3</a:t>
            </a:r>
          </a:p>
        </p:txBody>
      </p:sp>
      <p:sp>
        <p:nvSpPr>
          <p:cNvPr id="6" name="TextBox 5">
            <a:extLst>
              <a:ext uri="{FF2B5EF4-FFF2-40B4-BE49-F238E27FC236}">
                <a16:creationId xmlns:a16="http://schemas.microsoft.com/office/drawing/2014/main" id="{213C3BAE-225C-0236-5412-6233F7CF0039}"/>
              </a:ext>
            </a:extLst>
          </p:cNvPr>
          <p:cNvSpPr txBox="1"/>
          <p:nvPr/>
        </p:nvSpPr>
        <p:spPr>
          <a:xfrm>
            <a:off x="1163782" y="476554"/>
            <a:ext cx="542603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Artificial Intelligence and Visualization</a:t>
            </a:r>
          </a:p>
        </p:txBody>
      </p:sp>
      <p:pic>
        <p:nvPicPr>
          <p:cNvPr id="7" name="Picture 6">
            <a:extLst>
              <a:ext uri="{FF2B5EF4-FFF2-40B4-BE49-F238E27FC236}">
                <a16:creationId xmlns:a16="http://schemas.microsoft.com/office/drawing/2014/main" id="{2BD1879B-AC92-68CD-B9FC-882D58156CEA}"/>
              </a:ext>
            </a:extLst>
          </p:cNvPr>
          <p:cNvPicPr>
            <a:picLocks noChangeAspect="1"/>
          </p:cNvPicPr>
          <p:nvPr/>
        </p:nvPicPr>
        <p:blipFill>
          <a:blip r:embed="rId2"/>
          <a:stretch>
            <a:fillRect/>
          </a:stretch>
        </p:blipFill>
        <p:spPr>
          <a:xfrm>
            <a:off x="3702867" y="1584355"/>
            <a:ext cx="3743567" cy="3437479"/>
          </a:xfrm>
          <a:prstGeom prst="ellipse">
            <a:avLst/>
          </a:prstGeom>
          <a:ln>
            <a:solidFill>
              <a:schemeClr val="tx1"/>
            </a:solidFill>
          </a:ln>
        </p:spPr>
      </p:pic>
      <p:pic>
        <p:nvPicPr>
          <p:cNvPr id="9" name="Picture 8">
            <a:extLst>
              <a:ext uri="{FF2B5EF4-FFF2-40B4-BE49-F238E27FC236}">
                <a16:creationId xmlns:a16="http://schemas.microsoft.com/office/drawing/2014/main" id="{1D81F793-1459-3266-3A22-D330F2E6248E}"/>
              </a:ext>
            </a:extLst>
          </p:cNvPr>
          <p:cNvPicPr>
            <a:picLocks noChangeAspect="1"/>
          </p:cNvPicPr>
          <p:nvPr/>
        </p:nvPicPr>
        <p:blipFill>
          <a:blip r:embed="rId3"/>
          <a:stretch>
            <a:fillRect/>
          </a:stretch>
        </p:blipFill>
        <p:spPr>
          <a:xfrm>
            <a:off x="8770313" y="2579471"/>
            <a:ext cx="1805097" cy="1699057"/>
          </a:xfrm>
          <a:prstGeom prst="ellipse">
            <a:avLst/>
          </a:prstGeom>
          <a:ln>
            <a:solidFill>
              <a:schemeClr val="tx1"/>
            </a:solidFill>
          </a:ln>
        </p:spPr>
      </p:pic>
      <p:pic>
        <p:nvPicPr>
          <p:cNvPr id="11" name="Picture 10">
            <a:extLst>
              <a:ext uri="{FF2B5EF4-FFF2-40B4-BE49-F238E27FC236}">
                <a16:creationId xmlns:a16="http://schemas.microsoft.com/office/drawing/2014/main" id="{0D1C4F66-AEB1-7B1F-BA18-99C9F937CFFC}"/>
              </a:ext>
            </a:extLst>
          </p:cNvPr>
          <p:cNvPicPr>
            <a:picLocks noChangeAspect="1"/>
          </p:cNvPicPr>
          <p:nvPr/>
        </p:nvPicPr>
        <p:blipFill>
          <a:blip r:embed="rId4"/>
          <a:stretch>
            <a:fillRect/>
          </a:stretch>
        </p:blipFill>
        <p:spPr>
          <a:xfrm>
            <a:off x="7358364" y="4435915"/>
            <a:ext cx="2000424" cy="1675459"/>
          </a:xfrm>
          <a:prstGeom prst="ellipse">
            <a:avLst/>
          </a:prstGeom>
          <a:ln>
            <a:solidFill>
              <a:schemeClr val="tx1"/>
            </a:solidFill>
          </a:ln>
        </p:spPr>
      </p:pic>
      <p:sp>
        <p:nvSpPr>
          <p:cNvPr id="2" name="TextBox 1">
            <a:extLst>
              <a:ext uri="{FF2B5EF4-FFF2-40B4-BE49-F238E27FC236}">
                <a16:creationId xmlns:a16="http://schemas.microsoft.com/office/drawing/2014/main" id="{F75F3F0B-C7F5-815B-02E8-FD1F54F0506B}"/>
              </a:ext>
            </a:extLst>
          </p:cNvPr>
          <p:cNvSpPr txBox="1"/>
          <p:nvPr/>
        </p:nvSpPr>
        <p:spPr>
          <a:xfrm>
            <a:off x="191283" y="5273644"/>
            <a:ext cx="6898740" cy="1200329"/>
          </a:xfrm>
          <a:prstGeom prst="rect">
            <a:avLst/>
          </a:prstGeom>
          <a:noFill/>
        </p:spPr>
        <p:txBody>
          <a:bodyPr wrap="square" rtlCol="0">
            <a:spAutoFit/>
          </a:bodyPr>
          <a:lstStyle/>
          <a:p>
            <a:r>
              <a:rPr lang="en-US" dirty="0"/>
              <a:t>Our time series model classifies waveform patterns from sensor data and visualizes them in real-time using distinct colors. Each color represents a different classification, allowing for quick identification of irregularities in the printing process</a:t>
            </a:r>
          </a:p>
        </p:txBody>
      </p:sp>
    </p:spTree>
    <p:extLst>
      <p:ext uri="{BB962C8B-B14F-4D97-AF65-F5344CB8AC3E}">
        <p14:creationId xmlns:p14="http://schemas.microsoft.com/office/powerpoint/2010/main" val="3364637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8F6E5-2FD9-4A93-DF95-FC51D8FFD72E}"/>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366AA665-D429-23F6-2CDD-878972EDE96C}"/>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6D6E8E2-B202-F11E-BA69-3231781A2941}"/>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3</a:t>
            </a:r>
          </a:p>
        </p:txBody>
      </p:sp>
      <p:sp>
        <p:nvSpPr>
          <p:cNvPr id="6" name="TextBox 5">
            <a:extLst>
              <a:ext uri="{FF2B5EF4-FFF2-40B4-BE49-F238E27FC236}">
                <a16:creationId xmlns:a16="http://schemas.microsoft.com/office/drawing/2014/main" id="{1A2A4F08-1485-FE98-251E-82B9380885A3}"/>
              </a:ext>
            </a:extLst>
          </p:cNvPr>
          <p:cNvSpPr txBox="1"/>
          <p:nvPr/>
        </p:nvSpPr>
        <p:spPr>
          <a:xfrm>
            <a:off x="1163782" y="476554"/>
            <a:ext cx="542603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Artificial Intelligence and Visualization</a:t>
            </a:r>
          </a:p>
        </p:txBody>
      </p:sp>
      <p:pic>
        <p:nvPicPr>
          <p:cNvPr id="7" name="Picture 6">
            <a:extLst>
              <a:ext uri="{FF2B5EF4-FFF2-40B4-BE49-F238E27FC236}">
                <a16:creationId xmlns:a16="http://schemas.microsoft.com/office/drawing/2014/main" id="{64969CBC-D108-92C4-9E85-A6E3A829ABB7}"/>
              </a:ext>
            </a:extLst>
          </p:cNvPr>
          <p:cNvPicPr>
            <a:picLocks noChangeAspect="1"/>
          </p:cNvPicPr>
          <p:nvPr/>
        </p:nvPicPr>
        <p:blipFill>
          <a:blip r:embed="rId2"/>
          <a:stretch>
            <a:fillRect/>
          </a:stretch>
        </p:blipFill>
        <p:spPr>
          <a:xfrm>
            <a:off x="7421063" y="4089171"/>
            <a:ext cx="1764685" cy="1620398"/>
          </a:xfrm>
          <a:prstGeom prst="ellipse">
            <a:avLst/>
          </a:prstGeom>
          <a:ln>
            <a:solidFill>
              <a:schemeClr val="tx1"/>
            </a:solidFill>
          </a:ln>
        </p:spPr>
      </p:pic>
      <p:pic>
        <p:nvPicPr>
          <p:cNvPr id="9" name="Picture 8">
            <a:extLst>
              <a:ext uri="{FF2B5EF4-FFF2-40B4-BE49-F238E27FC236}">
                <a16:creationId xmlns:a16="http://schemas.microsoft.com/office/drawing/2014/main" id="{03D6852D-408A-942D-81CA-AB3CFBD5D1AE}"/>
              </a:ext>
            </a:extLst>
          </p:cNvPr>
          <p:cNvPicPr>
            <a:picLocks noChangeAspect="1"/>
          </p:cNvPicPr>
          <p:nvPr/>
        </p:nvPicPr>
        <p:blipFill>
          <a:blip r:embed="rId3"/>
          <a:stretch>
            <a:fillRect/>
          </a:stretch>
        </p:blipFill>
        <p:spPr>
          <a:xfrm>
            <a:off x="3340491" y="1598901"/>
            <a:ext cx="3947646" cy="3715743"/>
          </a:xfrm>
          <a:prstGeom prst="ellipse">
            <a:avLst/>
          </a:prstGeom>
          <a:ln>
            <a:solidFill>
              <a:schemeClr val="tx1"/>
            </a:solidFill>
          </a:ln>
        </p:spPr>
      </p:pic>
      <p:pic>
        <p:nvPicPr>
          <p:cNvPr id="11" name="Picture 10">
            <a:extLst>
              <a:ext uri="{FF2B5EF4-FFF2-40B4-BE49-F238E27FC236}">
                <a16:creationId xmlns:a16="http://schemas.microsoft.com/office/drawing/2014/main" id="{C171EFE2-FAEB-4C05-26EC-82ACA54F6530}"/>
              </a:ext>
            </a:extLst>
          </p:cNvPr>
          <p:cNvPicPr>
            <a:picLocks noChangeAspect="1"/>
          </p:cNvPicPr>
          <p:nvPr/>
        </p:nvPicPr>
        <p:blipFill>
          <a:blip r:embed="rId4"/>
          <a:stretch>
            <a:fillRect/>
          </a:stretch>
        </p:blipFill>
        <p:spPr>
          <a:xfrm>
            <a:off x="8851511" y="2390114"/>
            <a:ext cx="2000424" cy="1675459"/>
          </a:xfrm>
          <a:prstGeom prst="ellipse">
            <a:avLst/>
          </a:prstGeom>
          <a:ln>
            <a:solidFill>
              <a:schemeClr val="tx1"/>
            </a:solidFill>
          </a:ln>
        </p:spPr>
      </p:pic>
      <p:sp>
        <p:nvSpPr>
          <p:cNvPr id="2" name="TextBox 1">
            <a:extLst>
              <a:ext uri="{FF2B5EF4-FFF2-40B4-BE49-F238E27FC236}">
                <a16:creationId xmlns:a16="http://schemas.microsoft.com/office/drawing/2014/main" id="{2C421F82-8A2C-B7D4-24AF-B67223D8FCB5}"/>
              </a:ext>
            </a:extLst>
          </p:cNvPr>
          <p:cNvSpPr txBox="1"/>
          <p:nvPr/>
        </p:nvSpPr>
        <p:spPr>
          <a:xfrm>
            <a:off x="79863" y="5439534"/>
            <a:ext cx="7341200" cy="1200329"/>
          </a:xfrm>
          <a:prstGeom prst="rect">
            <a:avLst/>
          </a:prstGeom>
          <a:noFill/>
        </p:spPr>
        <p:txBody>
          <a:bodyPr wrap="square" rtlCol="0">
            <a:spAutoFit/>
          </a:bodyPr>
          <a:lstStyle/>
          <a:p>
            <a:r>
              <a:rPr lang="en-US" dirty="0"/>
              <a:t>When a defect is detected, its waveform is mapped to the corresponding spatial location within the built geometry, allowing for precise defect localization. This enables real-time visualization of defect formation, aiding in root cause analysis and proactive intervention</a:t>
            </a:r>
          </a:p>
        </p:txBody>
      </p:sp>
    </p:spTree>
    <p:extLst>
      <p:ext uri="{BB962C8B-B14F-4D97-AF65-F5344CB8AC3E}">
        <p14:creationId xmlns:p14="http://schemas.microsoft.com/office/powerpoint/2010/main" val="830596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0CB9E-F8F6-49AD-0B4A-74646541E23F}"/>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29F0A879-C55F-D540-BD1C-1801653C939D}"/>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B112880-B814-D063-2D8D-C0456F1B43C7}"/>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3</a:t>
            </a:r>
          </a:p>
        </p:txBody>
      </p:sp>
      <p:sp>
        <p:nvSpPr>
          <p:cNvPr id="6" name="TextBox 5">
            <a:extLst>
              <a:ext uri="{FF2B5EF4-FFF2-40B4-BE49-F238E27FC236}">
                <a16:creationId xmlns:a16="http://schemas.microsoft.com/office/drawing/2014/main" id="{9483C757-4003-F536-85FF-9B87A76FDC50}"/>
              </a:ext>
            </a:extLst>
          </p:cNvPr>
          <p:cNvSpPr txBox="1"/>
          <p:nvPr/>
        </p:nvSpPr>
        <p:spPr>
          <a:xfrm>
            <a:off x="1163782" y="476554"/>
            <a:ext cx="542603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Artificial Intelligence and Visualization</a:t>
            </a:r>
          </a:p>
        </p:txBody>
      </p:sp>
      <p:grpSp>
        <p:nvGrpSpPr>
          <p:cNvPr id="3" name="Group 2">
            <a:extLst>
              <a:ext uri="{FF2B5EF4-FFF2-40B4-BE49-F238E27FC236}">
                <a16:creationId xmlns:a16="http://schemas.microsoft.com/office/drawing/2014/main" id="{FE792104-8CF7-5693-76C5-B75040A297F5}"/>
              </a:ext>
            </a:extLst>
          </p:cNvPr>
          <p:cNvGrpSpPr/>
          <p:nvPr/>
        </p:nvGrpSpPr>
        <p:grpSpPr>
          <a:xfrm>
            <a:off x="588475" y="1219197"/>
            <a:ext cx="10130828" cy="5054853"/>
            <a:chOff x="496431" y="343654"/>
            <a:chExt cx="11199137" cy="5667097"/>
          </a:xfrm>
        </p:grpSpPr>
        <p:sp>
          <p:nvSpPr>
            <p:cNvPr id="8" name="Rectangle: Rounded Corners 7">
              <a:extLst>
                <a:ext uri="{FF2B5EF4-FFF2-40B4-BE49-F238E27FC236}">
                  <a16:creationId xmlns:a16="http://schemas.microsoft.com/office/drawing/2014/main" id="{AF1762C8-1F87-CF66-A72E-B0B58BE4E66C}"/>
                </a:ext>
              </a:extLst>
            </p:cNvPr>
            <p:cNvSpPr/>
            <p:nvPr/>
          </p:nvSpPr>
          <p:spPr>
            <a:xfrm>
              <a:off x="4828523" y="3429000"/>
              <a:ext cx="1837853" cy="86913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t>LLM</a:t>
              </a:r>
            </a:p>
          </p:txBody>
        </p:sp>
        <p:sp>
          <p:nvSpPr>
            <p:cNvPr id="9" name="Rectangle: Rounded Corners 8">
              <a:extLst>
                <a:ext uri="{FF2B5EF4-FFF2-40B4-BE49-F238E27FC236}">
                  <a16:creationId xmlns:a16="http://schemas.microsoft.com/office/drawing/2014/main" id="{D3ACCA94-96D8-3014-A8F8-8177FFB63BE8}"/>
                </a:ext>
              </a:extLst>
            </p:cNvPr>
            <p:cNvSpPr/>
            <p:nvPr/>
          </p:nvSpPr>
          <p:spPr>
            <a:xfrm>
              <a:off x="496432" y="1749956"/>
              <a:ext cx="1837853" cy="8691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APIs;</a:t>
              </a:r>
            </a:p>
            <a:p>
              <a:pPr algn="ctr"/>
              <a:r>
                <a:rPr lang="en-US" sz="900" err="1"/>
                <a:t>Octoprint</a:t>
              </a:r>
              <a:endParaRPr lang="en-US" sz="900"/>
            </a:p>
            <a:p>
              <a:pPr algn="ctr"/>
              <a:r>
                <a:rPr lang="en-US" sz="900"/>
                <a:t>Gmail</a:t>
              </a:r>
            </a:p>
            <a:p>
              <a:pPr algn="ctr"/>
              <a:r>
                <a:rPr lang="en-US" sz="900" err="1"/>
                <a:t>Telgram</a:t>
              </a:r>
              <a:endParaRPr lang="en-US" sz="900"/>
            </a:p>
            <a:p>
              <a:pPr algn="ctr"/>
              <a:r>
                <a:rPr lang="en-US" sz="900"/>
                <a:t>…</a:t>
              </a:r>
            </a:p>
          </p:txBody>
        </p:sp>
        <p:sp>
          <p:nvSpPr>
            <p:cNvPr id="10" name="Rectangle: Rounded Corners 9">
              <a:extLst>
                <a:ext uri="{FF2B5EF4-FFF2-40B4-BE49-F238E27FC236}">
                  <a16:creationId xmlns:a16="http://schemas.microsoft.com/office/drawing/2014/main" id="{6BB5EBA3-7F2F-E2C6-91A8-470EF04D2F2D}"/>
                </a:ext>
              </a:extLst>
            </p:cNvPr>
            <p:cNvSpPr/>
            <p:nvPr/>
          </p:nvSpPr>
          <p:spPr>
            <a:xfrm>
              <a:off x="4828524" y="1826536"/>
              <a:ext cx="1837853" cy="86913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Database</a:t>
              </a:r>
            </a:p>
          </p:txBody>
        </p:sp>
        <p:sp>
          <p:nvSpPr>
            <p:cNvPr id="11" name="Rectangle: Rounded Corners 10">
              <a:extLst>
                <a:ext uri="{FF2B5EF4-FFF2-40B4-BE49-F238E27FC236}">
                  <a16:creationId xmlns:a16="http://schemas.microsoft.com/office/drawing/2014/main" id="{66E70302-B642-F378-8998-586FFC830BF4}"/>
                </a:ext>
              </a:extLst>
            </p:cNvPr>
            <p:cNvSpPr/>
            <p:nvPr/>
          </p:nvSpPr>
          <p:spPr>
            <a:xfrm>
              <a:off x="4925409" y="5141618"/>
              <a:ext cx="1837853" cy="8691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Local/cloud user interface</a:t>
              </a:r>
            </a:p>
          </p:txBody>
        </p:sp>
        <p:cxnSp>
          <p:nvCxnSpPr>
            <p:cNvPr id="12" name="Connector: Elbow 11">
              <a:extLst>
                <a:ext uri="{FF2B5EF4-FFF2-40B4-BE49-F238E27FC236}">
                  <a16:creationId xmlns:a16="http://schemas.microsoft.com/office/drawing/2014/main" id="{E8B17F77-B14F-ADF6-CD19-423F7D41B8A8}"/>
                </a:ext>
              </a:extLst>
            </p:cNvPr>
            <p:cNvCxnSpPr>
              <a:stCxn id="8" idx="1"/>
              <a:endCxn id="9" idx="2"/>
            </p:cNvCxnSpPr>
            <p:nvPr/>
          </p:nvCxnSpPr>
          <p:spPr>
            <a:xfrm rot="10800000">
              <a:off x="1415359" y="2619089"/>
              <a:ext cx="3413164" cy="1244478"/>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13" name="Rectangle: Rounded Corners 12">
              <a:extLst>
                <a:ext uri="{FF2B5EF4-FFF2-40B4-BE49-F238E27FC236}">
                  <a16:creationId xmlns:a16="http://schemas.microsoft.com/office/drawing/2014/main" id="{59E1A98A-2E54-CAE3-65BC-B0BD545ADE0B}"/>
                </a:ext>
              </a:extLst>
            </p:cNvPr>
            <p:cNvSpPr/>
            <p:nvPr/>
          </p:nvSpPr>
          <p:spPr>
            <a:xfrm>
              <a:off x="9857715" y="1956675"/>
              <a:ext cx="1837853" cy="8691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Code/control system</a:t>
              </a:r>
            </a:p>
          </p:txBody>
        </p:sp>
        <p:sp>
          <p:nvSpPr>
            <p:cNvPr id="14" name="Rectangle: Rounded Corners 13">
              <a:extLst>
                <a:ext uri="{FF2B5EF4-FFF2-40B4-BE49-F238E27FC236}">
                  <a16:creationId xmlns:a16="http://schemas.microsoft.com/office/drawing/2014/main" id="{929B6D3F-9595-0DE0-73BD-1BA1D35EB705}"/>
                </a:ext>
              </a:extLst>
            </p:cNvPr>
            <p:cNvSpPr/>
            <p:nvPr/>
          </p:nvSpPr>
          <p:spPr>
            <a:xfrm>
              <a:off x="2809598" y="343654"/>
              <a:ext cx="1837853" cy="86913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Trained models</a:t>
              </a:r>
            </a:p>
          </p:txBody>
        </p:sp>
        <p:sp>
          <p:nvSpPr>
            <p:cNvPr id="15" name="Rectangle: Rounded Corners 14">
              <a:extLst>
                <a:ext uri="{FF2B5EF4-FFF2-40B4-BE49-F238E27FC236}">
                  <a16:creationId xmlns:a16="http://schemas.microsoft.com/office/drawing/2014/main" id="{FE43693A-33A7-D3E7-AC69-3F349DD26C8E}"/>
                </a:ext>
              </a:extLst>
            </p:cNvPr>
            <p:cNvSpPr/>
            <p:nvPr/>
          </p:nvSpPr>
          <p:spPr>
            <a:xfrm>
              <a:off x="7028525" y="390802"/>
              <a:ext cx="1837853" cy="86913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Sensor data</a:t>
              </a:r>
            </a:p>
          </p:txBody>
        </p:sp>
        <p:sp>
          <p:nvSpPr>
            <p:cNvPr id="16" name="Rectangle: Rounded Corners 15">
              <a:extLst>
                <a:ext uri="{FF2B5EF4-FFF2-40B4-BE49-F238E27FC236}">
                  <a16:creationId xmlns:a16="http://schemas.microsoft.com/office/drawing/2014/main" id="{9CC954CD-2C7C-39B5-0096-DAC00A197B23}"/>
                </a:ext>
              </a:extLst>
            </p:cNvPr>
            <p:cNvSpPr/>
            <p:nvPr/>
          </p:nvSpPr>
          <p:spPr>
            <a:xfrm>
              <a:off x="4828525" y="371188"/>
              <a:ext cx="1837853" cy="86913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Log files</a:t>
              </a:r>
            </a:p>
          </p:txBody>
        </p:sp>
        <p:cxnSp>
          <p:nvCxnSpPr>
            <p:cNvPr id="17" name="Connector: Elbow 16">
              <a:extLst>
                <a:ext uri="{FF2B5EF4-FFF2-40B4-BE49-F238E27FC236}">
                  <a16:creationId xmlns:a16="http://schemas.microsoft.com/office/drawing/2014/main" id="{E6E19465-6AA5-660F-462A-2061DEBECD87}"/>
                </a:ext>
              </a:extLst>
            </p:cNvPr>
            <p:cNvCxnSpPr>
              <a:stCxn id="16" idx="2"/>
              <a:endCxn id="10" idx="0"/>
            </p:cNvCxnSpPr>
            <p:nvPr/>
          </p:nvCxnSpPr>
          <p:spPr>
            <a:xfrm rot="5400000">
              <a:off x="5454345" y="1533428"/>
              <a:ext cx="586215"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EB85F564-1A0C-BB08-3E54-67905C2C25E1}"/>
                </a:ext>
              </a:extLst>
            </p:cNvPr>
            <p:cNvCxnSpPr>
              <a:stCxn id="15" idx="2"/>
              <a:endCxn id="10" idx="3"/>
            </p:cNvCxnSpPr>
            <p:nvPr/>
          </p:nvCxnSpPr>
          <p:spPr>
            <a:xfrm rot="5400000">
              <a:off x="6806331" y="1119982"/>
              <a:ext cx="1001168" cy="128107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8F643C86-D5BD-B394-C1D6-5F07E09340CF}"/>
                </a:ext>
              </a:extLst>
            </p:cNvPr>
            <p:cNvCxnSpPr>
              <a:stCxn id="14" idx="2"/>
              <a:endCxn id="10" idx="1"/>
            </p:cNvCxnSpPr>
            <p:nvPr/>
          </p:nvCxnSpPr>
          <p:spPr>
            <a:xfrm rot="16200000" flipH="1">
              <a:off x="3754366" y="1186945"/>
              <a:ext cx="1048316" cy="109999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Connector: Elbow 19">
              <a:extLst>
                <a:ext uri="{FF2B5EF4-FFF2-40B4-BE49-F238E27FC236}">
                  <a16:creationId xmlns:a16="http://schemas.microsoft.com/office/drawing/2014/main" id="{B40E8B9E-A4C4-D104-40B9-1F04604BBB71}"/>
                </a:ext>
              </a:extLst>
            </p:cNvPr>
            <p:cNvCxnSpPr>
              <a:stCxn id="8" idx="0"/>
              <a:endCxn id="10" idx="2"/>
            </p:cNvCxnSpPr>
            <p:nvPr/>
          </p:nvCxnSpPr>
          <p:spPr>
            <a:xfrm rot="5400000" flipH="1" flipV="1">
              <a:off x="5380785" y="3062335"/>
              <a:ext cx="733331" cy="1"/>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Connector: Elbow 20">
              <a:extLst>
                <a:ext uri="{FF2B5EF4-FFF2-40B4-BE49-F238E27FC236}">
                  <a16:creationId xmlns:a16="http://schemas.microsoft.com/office/drawing/2014/main" id="{D8907594-84C5-088F-6B8D-6C7EC16CD5F0}"/>
                </a:ext>
              </a:extLst>
            </p:cNvPr>
            <p:cNvCxnSpPr>
              <a:stCxn id="8" idx="3"/>
              <a:endCxn id="13" idx="2"/>
            </p:cNvCxnSpPr>
            <p:nvPr/>
          </p:nvCxnSpPr>
          <p:spPr>
            <a:xfrm flipV="1">
              <a:off x="6666376" y="2825808"/>
              <a:ext cx="4110266" cy="1037759"/>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Rectangle: Rounded Corners 21">
              <a:extLst>
                <a:ext uri="{FF2B5EF4-FFF2-40B4-BE49-F238E27FC236}">
                  <a16:creationId xmlns:a16="http://schemas.microsoft.com/office/drawing/2014/main" id="{1CA1C5AA-6F29-4572-FA87-2C27EF70C916}"/>
                </a:ext>
              </a:extLst>
            </p:cNvPr>
            <p:cNvSpPr/>
            <p:nvPr/>
          </p:nvSpPr>
          <p:spPr>
            <a:xfrm>
              <a:off x="496431" y="4835303"/>
              <a:ext cx="1837853" cy="8691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Actuators</a:t>
              </a:r>
            </a:p>
            <a:p>
              <a:pPr algn="ctr"/>
              <a:r>
                <a:rPr lang="en-US" sz="900"/>
                <a:t>Robot arm</a:t>
              </a:r>
            </a:p>
            <a:p>
              <a:pPr algn="ctr"/>
              <a:r>
                <a:rPr lang="en-US" sz="900"/>
                <a:t>…</a:t>
              </a:r>
            </a:p>
            <a:p>
              <a:pPr algn="ctr"/>
              <a:endParaRPr lang="en-US" sz="900"/>
            </a:p>
          </p:txBody>
        </p:sp>
        <p:sp>
          <p:nvSpPr>
            <p:cNvPr id="23" name="Rectangle: Rounded Corners 22">
              <a:extLst>
                <a:ext uri="{FF2B5EF4-FFF2-40B4-BE49-F238E27FC236}">
                  <a16:creationId xmlns:a16="http://schemas.microsoft.com/office/drawing/2014/main" id="{482011A1-4ACF-9627-8ADB-1A0CEAEE968C}"/>
                </a:ext>
              </a:extLst>
            </p:cNvPr>
            <p:cNvSpPr/>
            <p:nvPr/>
          </p:nvSpPr>
          <p:spPr>
            <a:xfrm>
              <a:off x="8083560" y="5141617"/>
              <a:ext cx="1837853" cy="8691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Interactions and prompts history</a:t>
              </a:r>
            </a:p>
          </p:txBody>
        </p:sp>
        <p:cxnSp>
          <p:nvCxnSpPr>
            <p:cNvPr id="24" name="Straight Arrow Connector 23">
              <a:extLst>
                <a:ext uri="{FF2B5EF4-FFF2-40B4-BE49-F238E27FC236}">
                  <a16:creationId xmlns:a16="http://schemas.microsoft.com/office/drawing/2014/main" id="{15CEECD0-C207-8A64-4753-52ADE5493395}"/>
                </a:ext>
              </a:extLst>
            </p:cNvPr>
            <p:cNvCxnSpPr>
              <a:endCxn id="22" idx="0"/>
            </p:cNvCxnSpPr>
            <p:nvPr/>
          </p:nvCxnSpPr>
          <p:spPr>
            <a:xfrm>
              <a:off x="1415358" y="3863566"/>
              <a:ext cx="0" cy="9717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EB5E1A5F-BB36-608C-E930-FD34B43E82B8}"/>
                </a:ext>
              </a:extLst>
            </p:cNvPr>
            <p:cNvCxnSpPr/>
            <p:nvPr/>
          </p:nvCxnSpPr>
          <p:spPr>
            <a:xfrm>
              <a:off x="5260063" y="4298133"/>
              <a:ext cx="0" cy="8434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a:extLst>
                <a:ext uri="{FF2B5EF4-FFF2-40B4-BE49-F238E27FC236}">
                  <a16:creationId xmlns:a16="http://schemas.microsoft.com/office/drawing/2014/main" id="{83D48FD0-3FFD-512F-0452-FA7E4655E1E7}"/>
                </a:ext>
              </a:extLst>
            </p:cNvPr>
            <p:cNvCxnSpPr/>
            <p:nvPr/>
          </p:nvCxnSpPr>
          <p:spPr>
            <a:xfrm flipV="1">
              <a:off x="6201624" y="4298133"/>
              <a:ext cx="0" cy="843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A06EAB6-EEF3-00B9-3FBD-FD729CAA75B2}"/>
                </a:ext>
              </a:extLst>
            </p:cNvPr>
            <p:cNvCxnSpPr>
              <a:stCxn id="11" idx="3"/>
              <a:endCxn id="23" idx="1"/>
            </p:cNvCxnSpPr>
            <p:nvPr/>
          </p:nvCxnSpPr>
          <p:spPr>
            <a:xfrm flipV="1">
              <a:off x="6763262" y="5576184"/>
              <a:ext cx="132029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C68C838-43AF-0AAD-3B2F-D0747503E405}"/>
                </a:ext>
              </a:extLst>
            </p:cNvPr>
            <p:cNvCxnSpPr>
              <a:cxnSpLocks/>
            </p:cNvCxnSpPr>
            <p:nvPr/>
          </p:nvCxnSpPr>
          <p:spPr>
            <a:xfrm>
              <a:off x="6617933" y="4261542"/>
              <a:ext cx="1465627" cy="88007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Connector: Elbow 28">
              <a:extLst>
                <a:ext uri="{FF2B5EF4-FFF2-40B4-BE49-F238E27FC236}">
                  <a16:creationId xmlns:a16="http://schemas.microsoft.com/office/drawing/2014/main" id="{0BBAA741-8734-1702-C8EE-023BCF99DC01}"/>
                </a:ext>
              </a:extLst>
            </p:cNvPr>
            <p:cNvCxnSpPr>
              <a:stCxn id="13" idx="0"/>
              <a:endCxn id="9" idx="0"/>
            </p:cNvCxnSpPr>
            <p:nvPr/>
          </p:nvCxnSpPr>
          <p:spPr>
            <a:xfrm rot="16200000" flipV="1">
              <a:off x="5992642" y="-2827326"/>
              <a:ext cx="206719" cy="9361283"/>
            </a:xfrm>
            <a:prstGeom prst="bentConnector3">
              <a:avLst>
                <a:gd name="adj1" fmla="val 876284"/>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Elbow 29">
              <a:extLst>
                <a:ext uri="{FF2B5EF4-FFF2-40B4-BE49-F238E27FC236}">
                  <a16:creationId xmlns:a16="http://schemas.microsoft.com/office/drawing/2014/main" id="{AE1CF31D-4921-DEEE-58D6-743261493FBB}"/>
                </a:ext>
              </a:extLst>
            </p:cNvPr>
            <p:cNvCxnSpPr>
              <a:endCxn id="22" idx="2"/>
            </p:cNvCxnSpPr>
            <p:nvPr/>
          </p:nvCxnSpPr>
          <p:spPr>
            <a:xfrm rot="10800000" flipV="1">
              <a:off x="1415358" y="2391240"/>
              <a:ext cx="10280210" cy="3313196"/>
            </a:xfrm>
            <a:prstGeom prst="bentConnector4">
              <a:avLst>
                <a:gd name="adj1" fmla="val -1849"/>
                <a:gd name="adj2" fmla="val 12329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E7B47A0D-F5DB-AB42-B581-04FAA9019108}"/>
                </a:ext>
              </a:extLst>
            </p:cNvPr>
            <p:cNvCxnSpPr/>
            <p:nvPr/>
          </p:nvCxnSpPr>
          <p:spPr>
            <a:xfrm>
              <a:off x="6666376" y="2537985"/>
              <a:ext cx="31913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0F169726-4862-72F6-504C-B69BD9475D03}"/>
                </a:ext>
              </a:extLst>
            </p:cNvPr>
            <p:cNvSpPr txBox="1"/>
            <p:nvPr/>
          </p:nvSpPr>
          <p:spPr>
            <a:xfrm>
              <a:off x="5727841" y="2968796"/>
              <a:ext cx="2601347" cy="307777"/>
            </a:xfrm>
            <a:prstGeom prst="rect">
              <a:avLst/>
            </a:prstGeom>
            <a:noFill/>
          </p:spPr>
          <p:txBody>
            <a:bodyPr wrap="square" rtlCol="0">
              <a:spAutoFit/>
            </a:bodyPr>
            <a:lstStyle/>
            <a:p>
              <a:r>
                <a:rPr lang="en-US" sz="1400">
                  <a:solidFill>
                    <a:schemeClr val="accent2"/>
                  </a:solidFill>
                </a:rPr>
                <a:t>Access saved data (read/write)</a:t>
              </a:r>
            </a:p>
          </p:txBody>
        </p:sp>
        <p:sp>
          <p:nvSpPr>
            <p:cNvPr id="33" name="TextBox 32">
              <a:extLst>
                <a:ext uri="{FF2B5EF4-FFF2-40B4-BE49-F238E27FC236}">
                  <a16:creationId xmlns:a16="http://schemas.microsoft.com/office/drawing/2014/main" id="{453D81D1-5AA1-51D1-350D-7DCD37C54EAE}"/>
                </a:ext>
              </a:extLst>
            </p:cNvPr>
            <p:cNvSpPr txBox="1"/>
            <p:nvPr/>
          </p:nvSpPr>
          <p:spPr>
            <a:xfrm>
              <a:off x="7947454" y="3551994"/>
              <a:ext cx="2409404" cy="307777"/>
            </a:xfrm>
            <a:prstGeom prst="rect">
              <a:avLst/>
            </a:prstGeom>
            <a:noFill/>
          </p:spPr>
          <p:txBody>
            <a:bodyPr wrap="square" rtlCol="0">
              <a:spAutoFit/>
            </a:bodyPr>
            <a:lstStyle/>
            <a:p>
              <a:r>
                <a:rPr lang="en-US" sz="1400">
                  <a:solidFill>
                    <a:schemeClr val="accent2"/>
                  </a:solidFill>
                </a:rPr>
                <a:t>Modify codes or parameters</a:t>
              </a:r>
            </a:p>
          </p:txBody>
        </p:sp>
        <p:sp>
          <p:nvSpPr>
            <p:cNvPr id="34" name="TextBox 33">
              <a:extLst>
                <a:ext uri="{FF2B5EF4-FFF2-40B4-BE49-F238E27FC236}">
                  <a16:creationId xmlns:a16="http://schemas.microsoft.com/office/drawing/2014/main" id="{208ED1E2-46A6-DA98-28AD-EA0D3CDF5828}"/>
                </a:ext>
              </a:extLst>
            </p:cNvPr>
            <p:cNvSpPr txBox="1"/>
            <p:nvPr/>
          </p:nvSpPr>
          <p:spPr>
            <a:xfrm rot="1813607">
              <a:off x="6481807" y="4605410"/>
              <a:ext cx="2743624" cy="261610"/>
            </a:xfrm>
            <a:prstGeom prst="rect">
              <a:avLst/>
            </a:prstGeom>
            <a:noFill/>
          </p:spPr>
          <p:txBody>
            <a:bodyPr wrap="square" lIns="91440" tIns="45720" rIns="91440" bIns="45720" rtlCol="0" anchor="t">
              <a:spAutoFit/>
            </a:bodyPr>
            <a:lstStyle/>
            <a:p>
              <a:r>
                <a:rPr lang="en-US" sz="1100">
                  <a:solidFill>
                    <a:schemeClr val="accent2"/>
                  </a:solidFill>
                </a:rPr>
                <a:t>Keep track of previous prompts</a:t>
              </a:r>
            </a:p>
          </p:txBody>
        </p:sp>
        <p:sp>
          <p:nvSpPr>
            <p:cNvPr id="35" name="TextBox 34">
              <a:extLst>
                <a:ext uri="{FF2B5EF4-FFF2-40B4-BE49-F238E27FC236}">
                  <a16:creationId xmlns:a16="http://schemas.microsoft.com/office/drawing/2014/main" id="{CF9546DA-AC60-6971-5ACA-2996A509200D}"/>
                </a:ext>
              </a:extLst>
            </p:cNvPr>
            <p:cNvSpPr txBox="1"/>
            <p:nvPr/>
          </p:nvSpPr>
          <p:spPr>
            <a:xfrm>
              <a:off x="1397909" y="3800815"/>
              <a:ext cx="2613762" cy="461665"/>
            </a:xfrm>
            <a:prstGeom prst="rect">
              <a:avLst/>
            </a:prstGeom>
            <a:noFill/>
          </p:spPr>
          <p:txBody>
            <a:bodyPr wrap="square" lIns="91440" tIns="45720" rIns="91440" bIns="45720" rtlCol="0" anchor="t">
              <a:spAutoFit/>
            </a:bodyPr>
            <a:lstStyle/>
            <a:p>
              <a:r>
                <a:rPr lang="en-US" sz="1200">
                  <a:solidFill>
                    <a:schemeClr val="accent2"/>
                  </a:solidFill>
                </a:rPr>
                <a:t>Send commands and feedback directly or through API</a:t>
              </a:r>
            </a:p>
          </p:txBody>
        </p:sp>
        <p:sp>
          <p:nvSpPr>
            <p:cNvPr id="36" name="TextBox 35">
              <a:extLst>
                <a:ext uri="{FF2B5EF4-FFF2-40B4-BE49-F238E27FC236}">
                  <a16:creationId xmlns:a16="http://schemas.microsoft.com/office/drawing/2014/main" id="{008EADDE-7C36-1C6F-6B98-A54CE57EFE68}"/>
                </a:ext>
              </a:extLst>
            </p:cNvPr>
            <p:cNvSpPr txBox="1"/>
            <p:nvPr/>
          </p:nvSpPr>
          <p:spPr>
            <a:xfrm>
              <a:off x="3165822" y="4519183"/>
              <a:ext cx="2409404" cy="523220"/>
            </a:xfrm>
            <a:prstGeom prst="rect">
              <a:avLst/>
            </a:prstGeom>
            <a:noFill/>
          </p:spPr>
          <p:txBody>
            <a:bodyPr wrap="square" rtlCol="0">
              <a:spAutoFit/>
            </a:bodyPr>
            <a:lstStyle/>
            <a:p>
              <a:r>
                <a:rPr lang="en-US" sz="1400">
                  <a:solidFill>
                    <a:schemeClr val="accent2"/>
                  </a:solidFill>
                </a:rPr>
                <a:t>Interact with prompts</a:t>
              </a:r>
            </a:p>
            <a:p>
              <a:r>
                <a:rPr lang="en-US" sz="1400">
                  <a:solidFill>
                    <a:schemeClr val="accent2"/>
                  </a:solidFill>
                </a:rPr>
                <a:t>And provide notifications</a:t>
              </a:r>
            </a:p>
          </p:txBody>
        </p:sp>
      </p:grpSp>
    </p:spTree>
    <p:extLst>
      <p:ext uri="{BB962C8B-B14F-4D97-AF65-F5344CB8AC3E}">
        <p14:creationId xmlns:p14="http://schemas.microsoft.com/office/powerpoint/2010/main" val="3060530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6E957-E861-5CD6-E83E-30DC5D38B00F}"/>
            </a:ext>
          </a:extLst>
        </p:cNvPr>
        <p:cNvGrpSpPr/>
        <p:nvPr/>
      </p:nvGrpSpPr>
      <p:grpSpPr>
        <a:xfrm>
          <a:off x="0" y="0"/>
          <a:ext cx="0" cy="0"/>
          <a:chOff x="0" y="0"/>
          <a:chExt cx="0" cy="0"/>
        </a:xfrm>
      </p:grpSpPr>
      <p:grpSp>
        <p:nvGrpSpPr>
          <p:cNvPr id="100" name="Group 99">
            <a:extLst>
              <a:ext uri="{FF2B5EF4-FFF2-40B4-BE49-F238E27FC236}">
                <a16:creationId xmlns:a16="http://schemas.microsoft.com/office/drawing/2014/main" id="{6027F4E8-5D53-B66B-74CE-7EB2596A1D77}"/>
              </a:ext>
            </a:extLst>
          </p:cNvPr>
          <p:cNvGrpSpPr/>
          <p:nvPr/>
        </p:nvGrpSpPr>
        <p:grpSpPr>
          <a:xfrm rot="4490074">
            <a:off x="4099960" y="1524513"/>
            <a:ext cx="3657598" cy="3648268"/>
            <a:chOff x="3186189" y="1417116"/>
            <a:chExt cx="3657598" cy="3648268"/>
          </a:xfrm>
        </p:grpSpPr>
        <p:grpSp>
          <p:nvGrpSpPr>
            <p:cNvPr id="93" name="Group 92">
              <a:extLst>
                <a:ext uri="{FF2B5EF4-FFF2-40B4-BE49-F238E27FC236}">
                  <a16:creationId xmlns:a16="http://schemas.microsoft.com/office/drawing/2014/main" id="{717878A4-8ECD-41BF-944A-3C833521911B}"/>
                </a:ext>
              </a:extLst>
            </p:cNvPr>
            <p:cNvGrpSpPr/>
            <p:nvPr/>
          </p:nvGrpSpPr>
          <p:grpSpPr>
            <a:xfrm rot="16904968">
              <a:off x="3190854" y="1412451"/>
              <a:ext cx="3648268" cy="3657598"/>
              <a:chOff x="6064899" y="1688840"/>
              <a:chExt cx="3648268" cy="3657598"/>
            </a:xfrm>
            <a:gradFill>
              <a:gsLst>
                <a:gs pos="0">
                  <a:srgbClr val="FF9900"/>
                </a:gs>
                <a:gs pos="100000">
                  <a:schemeClr val="bg1">
                    <a:shade val="67500"/>
                    <a:satMod val="115000"/>
                  </a:schemeClr>
                </a:gs>
                <a:gs pos="100000">
                  <a:schemeClr val="bg1">
                    <a:shade val="100000"/>
                    <a:satMod val="115000"/>
                  </a:schemeClr>
                </a:gs>
              </a:gsLst>
              <a:lin ang="5400000" scaled="1"/>
            </a:gradFill>
          </p:grpSpPr>
          <p:sp>
            <p:nvSpPr>
              <p:cNvPr id="94" name="Freeform: Shape 93">
                <a:extLst>
                  <a:ext uri="{FF2B5EF4-FFF2-40B4-BE49-F238E27FC236}">
                    <a16:creationId xmlns:a16="http://schemas.microsoft.com/office/drawing/2014/main" id="{2C466AED-14F8-945F-0080-C2F859F60568}"/>
                  </a:ext>
                </a:extLst>
              </p:cNvPr>
              <p:cNvSpPr/>
              <p:nvPr/>
            </p:nvSpPr>
            <p:spPr>
              <a:xfrm>
                <a:off x="7002217" y="2603241"/>
                <a:ext cx="1796551" cy="1683789"/>
              </a:xfrm>
              <a:custGeom>
                <a:avLst/>
                <a:gdLst>
                  <a:gd name="connsiteX0" fmla="*/ 882151 w 1796551"/>
                  <a:gd name="connsiteY0" fmla="*/ 0 h 1683789"/>
                  <a:gd name="connsiteX1" fmla="*/ 1796551 w 1796551"/>
                  <a:gd name="connsiteY1" fmla="*/ 914400 h 1683789"/>
                  <a:gd name="connsiteX2" fmla="*/ 1596389 w 1796551"/>
                  <a:gd name="connsiteY2" fmla="*/ 914400 h 1683789"/>
                  <a:gd name="connsiteX3" fmla="*/ 882151 w 1796551"/>
                  <a:gd name="connsiteY3" fmla="*/ 1628638 h 1683789"/>
                  <a:gd name="connsiteX4" fmla="*/ 882151 w 1796551"/>
                  <a:gd name="connsiteY4" fmla="*/ 1683789 h 1683789"/>
                  <a:gd name="connsiteX5" fmla="*/ 873369 w 1796551"/>
                  <a:gd name="connsiteY5" fmla="*/ 1626247 h 1683789"/>
                  <a:gd name="connsiteX6" fmla="*/ 91113 w 1796551"/>
                  <a:gd name="connsiteY6" fmla="*/ 919001 h 1683789"/>
                  <a:gd name="connsiteX7" fmla="*/ 0 w 1796551"/>
                  <a:gd name="connsiteY7" fmla="*/ 914400 h 1683789"/>
                  <a:gd name="connsiteX8" fmla="*/ 167913 w 1796551"/>
                  <a:gd name="connsiteY8" fmla="*/ 914400 h 1683789"/>
                  <a:gd name="connsiteX9" fmla="*/ 882151 w 1796551"/>
                  <a:gd name="connsiteY9" fmla="*/ 200162 h 1683789"/>
                  <a:gd name="connsiteX10" fmla="*/ 882151 w 1796551"/>
                  <a:gd name="connsiteY10" fmla="*/ 0 h 168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6551" h="1683789">
                    <a:moveTo>
                      <a:pt x="882151" y="0"/>
                    </a:moveTo>
                    <a:cubicBezTo>
                      <a:pt x="882151" y="505009"/>
                      <a:pt x="1291542" y="914400"/>
                      <a:pt x="1796551" y="914400"/>
                    </a:cubicBezTo>
                    <a:lnTo>
                      <a:pt x="1596389" y="914400"/>
                    </a:lnTo>
                    <a:cubicBezTo>
                      <a:pt x="1201926" y="914400"/>
                      <a:pt x="882151" y="1234175"/>
                      <a:pt x="882151" y="1628638"/>
                    </a:cubicBezTo>
                    <a:lnTo>
                      <a:pt x="882151" y="1683789"/>
                    </a:lnTo>
                    <a:lnTo>
                      <a:pt x="873369" y="1626247"/>
                    </a:lnTo>
                    <a:cubicBezTo>
                      <a:pt x="796177" y="1249014"/>
                      <a:pt x="480728" y="958568"/>
                      <a:pt x="91113" y="919001"/>
                    </a:cubicBezTo>
                    <a:lnTo>
                      <a:pt x="0" y="914400"/>
                    </a:lnTo>
                    <a:lnTo>
                      <a:pt x="167913" y="914400"/>
                    </a:lnTo>
                    <a:cubicBezTo>
                      <a:pt x="562376" y="914400"/>
                      <a:pt x="882151" y="594625"/>
                      <a:pt x="882151" y="200162"/>
                    </a:cubicBezTo>
                    <a:lnTo>
                      <a:pt x="882151"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Shape 94">
                <a:extLst>
                  <a:ext uri="{FF2B5EF4-FFF2-40B4-BE49-F238E27FC236}">
                    <a16:creationId xmlns:a16="http://schemas.microsoft.com/office/drawing/2014/main" id="{3B172AF6-ACE9-3A60-915E-19D4E7B2188F}"/>
                  </a:ext>
                </a:extLst>
              </p:cNvPr>
              <p:cNvSpPr/>
              <p:nvPr/>
            </p:nvSpPr>
            <p:spPr>
              <a:xfrm>
                <a:off x="7884368" y="4287030"/>
                <a:ext cx="9331" cy="290019"/>
              </a:xfrm>
              <a:custGeom>
                <a:avLst/>
                <a:gdLst>
                  <a:gd name="connsiteX0" fmla="*/ 0 w 9331"/>
                  <a:gd name="connsiteY0" fmla="*/ 0 h 290019"/>
                  <a:gd name="connsiteX1" fmla="*/ 4728 w 9331"/>
                  <a:gd name="connsiteY1" fmla="*/ 30978 h 290019"/>
                  <a:gd name="connsiteX2" fmla="*/ 9331 w 9331"/>
                  <a:gd name="connsiteY2" fmla="*/ 122131 h 290019"/>
                  <a:gd name="connsiteX3" fmla="*/ 9331 w 9331"/>
                  <a:gd name="connsiteY3" fmla="*/ 167887 h 290019"/>
                  <a:gd name="connsiteX4" fmla="*/ 4728 w 9331"/>
                  <a:gd name="connsiteY4" fmla="*/ 259040 h 290019"/>
                  <a:gd name="connsiteX5" fmla="*/ 0 w 9331"/>
                  <a:gd name="connsiteY5" fmla="*/ 290019 h 290019"/>
                  <a:gd name="connsiteX6" fmla="*/ 0 w 9331"/>
                  <a:gd name="connsiteY6" fmla="*/ 0 h 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 h="290019">
                    <a:moveTo>
                      <a:pt x="0" y="0"/>
                    </a:moveTo>
                    <a:lnTo>
                      <a:pt x="4728" y="30978"/>
                    </a:lnTo>
                    <a:cubicBezTo>
                      <a:pt x="7772" y="60949"/>
                      <a:pt x="9331" y="91358"/>
                      <a:pt x="9331" y="122131"/>
                    </a:cubicBezTo>
                    <a:lnTo>
                      <a:pt x="9331" y="167887"/>
                    </a:lnTo>
                    <a:cubicBezTo>
                      <a:pt x="9331" y="198661"/>
                      <a:pt x="7772" y="229070"/>
                      <a:pt x="4728" y="259040"/>
                    </a:cubicBezTo>
                    <a:lnTo>
                      <a:pt x="0" y="290019"/>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Shape 95">
                <a:extLst>
                  <a:ext uri="{FF2B5EF4-FFF2-40B4-BE49-F238E27FC236}">
                    <a16:creationId xmlns:a16="http://schemas.microsoft.com/office/drawing/2014/main" id="{47CC3525-2A2D-4F3B-F5EC-63E40F76F88B}"/>
                  </a:ext>
                </a:extLst>
              </p:cNvPr>
              <p:cNvSpPr/>
              <p:nvPr/>
            </p:nvSpPr>
            <p:spPr>
              <a:xfrm>
                <a:off x="7884367" y="1688840"/>
                <a:ext cx="1828800" cy="1828800"/>
              </a:xfrm>
              <a:custGeom>
                <a:avLst/>
                <a:gdLst>
                  <a:gd name="connsiteX0" fmla="*/ 914400 w 1828800"/>
                  <a:gd name="connsiteY0" fmla="*/ 0 h 1828800"/>
                  <a:gd name="connsiteX1" fmla="*/ 1828800 w 1828800"/>
                  <a:gd name="connsiteY1" fmla="*/ 914400 h 1828800"/>
                  <a:gd name="connsiteX2" fmla="*/ 914400 w 1828800"/>
                  <a:gd name="connsiteY2" fmla="*/ 1828800 h 1828800"/>
                  <a:gd name="connsiteX3" fmla="*/ 0 w 1828800"/>
                  <a:gd name="connsiteY3" fmla="*/ 914400 h 1828800"/>
                  <a:gd name="connsiteX4" fmla="*/ 914400 w 18288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914400" y="0"/>
                    </a:moveTo>
                    <a:cubicBezTo>
                      <a:pt x="1419409" y="0"/>
                      <a:pt x="1828800" y="409391"/>
                      <a:pt x="1828800" y="914400"/>
                    </a:cubicBezTo>
                    <a:cubicBezTo>
                      <a:pt x="1828800" y="1419409"/>
                      <a:pt x="1419409" y="1828800"/>
                      <a:pt x="914400" y="1828800"/>
                    </a:cubicBezTo>
                    <a:cubicBezTo>
                      <a:pt x="409391" y="1828800"/>
                      <a:pt x="0" y="1419409"/>
                      <a:pt x="0" y="914400"/>
                    </a:cubicBezTo>
                    <a:cubicBezTo>
                      <a:pt x="0" y="409391"/>
                      <a:pt x="409391" y="0"/>
                      <a:pt x="9144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Shape 96">
                <a:extLst>
                  <a:ext uri="{FF2B5EF4-FFF2-40B4-BE49-F238E27FC236}">
                    <a16:creationId xmlns:a16="http://schemas.microsoft.com/office/drawing/2014/main" id="{D42B5783-B25F-C603-0C50-54FAF92B58EA}"/>
                  </a:ext>
                </a:extLst>
              </p:cNvPr>
              <p:cNvSpPr/>
              <p:nvPr/>
            </p:nvSpPr>
            <p:spPr>
              <a:xfrm>
                <a:off x="6064899" y="3517640"/>
                <a:ext cx="1819469" cy="1828798"/>
              </a:xfrm>
              <a:custGeom>
                <a:avLst/>
                <a:gdLst>
                  <a:gd name="connsiteX0" fmla="*/ 891483 w 1819469"/>
                  <a:gd name="connsiteY0" fmla="*/ 0 h 1828798"/>
                  <a:gd name="connsiteX1" fmla="*/ 937318 w 1819469"/>
                  <a:gd name="connsiteY1" fmla="*/ 0 h 1828798"/>
                  <a:gd name="connsiteX2" fmla="*/ 1028431 w 1819469"/>
                  <a:gd name="connsiteY2" fmla="*/ 4601 h 1828798"/>
                  <a:gd name="connsiteX3" fmla="*/ 1810687 w 1819469"/>
                  <a:gd name="connsiteY3" fmla="*/ 711847 h 1828798"/>
                  <a:gd name="connsiteX4" fmla="*/ 1819469 w 1819469"/>
                  <a:gd name="connsiteY4" fmla="*/ 769389 h 1828798"/>
                  <a:gd name="connsiteX5" fmla="*/ 1819469 w 1819469"/>
                  <a:gd name="connsiteY5" fmla="*/ 1059408 h 1828798"/>
                  <a:gd name="connsiteX6" fmla="*/ 1810687 w 1819469"/>
                  <a:gd name="connsiteY6" fmla="*/ 1116949 h 1828798"/>
                  <a:gd name="connsiteX7" fmla="*/ 937278 w 1819469"/>
                  <a:gd name="connsiteY7" fmla="*/ 1828798 h 1828798"/>
                  <a:gd name="connsiteX8" fmla="*/ 891522 w 1819469"/>
                  <a:gd name="connsiteY8" fmla="*/ 1828798 h 1828798"/>
                  <a:gd name="connsiteX9" fmla="*/ 0 w 1819469"/>
                  <a:gd name="connsiteY9" fmla="*/ 937276 h 1828798"/>
                  <a:gd name="connsiteX10" fmla="*/ 0 w 1819469"/>
                  <a:gd name="connsiteY10" fmla="*/ 891520 h 1828798"/>
                  <a:gd name="connsiteX11" fmla="*/ 800369 w 1819469"/>
                  <a:gd name="connsiteY11" fmla="*/ 4601 h 1828798"/>
                  <a:gd name="connsiteX12" fmla="*/ 891483 w 1819469"/>
                  <a:gd name="connsiteY12" fmla="*/ 0 h 18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9469" h="1828798">
                    <a:moveTo>
                      <a:pt x="891483" y="0"/>
                    </a:moveTo>
                    <a:lnTo>
                      <a:pt x="937318" y="0"/>
                    </a:lnTo>
                    <a:lnTo>
                      <a:pt x="1028431" y="4601"/>
                    </a:lnTo>
                    <a:cubicBezTo>
                      <a:pt x="1418046" y="44168"/>
                      <a:pt x="1733495" y="334614"/>
                      <a:pt x="1810687" y="711847"/>
                    </a:cubicBezTo>
                    <a:lnTo>
                      <a:pt x="1819469" y="769389"/>
                    </a:lnTo>
                    <a:lnTo>
                      <a:pt x="1819469" y="1059408"/>
                    </a:lnTo>
                    <a:lnTo>
                      <a:pt x="1810687" y="1116949"/>
                    </a:lnTo>
                    <a:cubicBezTo>
                      <a:pt x="1727557" y="1523201"/>
                      <a:pt x="1368105" y="1828798"/>
                      <a:pt x="937278" y="1828798"/>
                    </a:cubicBezTo>
                    <a:lnTo>
                      <a:pt x="891522" y="1828798"/>
                    </a:lnTo>
                    <a:cubicBezTo>
                      <a:pt x="399148" y="1828798"/>
                      <a:pt x="0" y="1429650"/>
                      <a:pt x="0" y="937276"/>
                    </a:cubicBezTo>
                    <a:lnTo>
                      <a:pt x="0" y="891520"/>
                    </a:lnTo>
                    <a:cubicBezTo>
                      <a:pt x="0" y="429920"/>
                      <a:pt x="350814" y="50256"/>
                      <a:pt x="800369" y="4601"/>
                    </a:cubicBezTo>
                    <a:lnTo>
                      <a:pt x="89148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98" name="Oval 97">
              <a:extLst>
                <a:ext uri="{FF2B5EF4-FFF2-40B4-BE49-F238E27FC236}">
                  <a16:creationId xmlns:a16="http://schemas.microsoft.com/office/drawing/2014/main" id="{7BE44B05-F1DF-DE46-3B43-A198DCDB7CB4}"/>
                </a:ext>
              </a:extLst>
            </p:cNvPr>
            <p:cNvSpPr/>
            <p:nvPr/>
          </p:nvSpPr>
          <p:spPr>
            <a:xfrm>
              <a:off x="3606980" y="1458433"/>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C913EB8-39B5-4F76-A29D-A52D0ECB0351}"/>
                </a:ext>
              </a:extLst>
            </p:cNvPr>
            <p:cNvSpPr/>
            <p:nvPr/>
          </p:nvSpPr>
          <p:spPr>
            <a:xfrm>
              <a:off x="5054082" y="3655130"/>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27858847-AA5B-F915-BDA4-E1686F39DDAE}"/>
              </a:ext>
            </a:extLst>
          </p:cNvPr>
          <p:cNvGrpSpPr/>
          <p:nvPr/>
        </p:nvGrpSpPr>
        <p:grpSpPr>
          <a:xfrm rot="20610540">
            <a:off x="2245424" y="1670519"/>
            <a:ext cx="3657598" cy="3648268"/>
            <a:chOff x="3186189" y="1417116"/>
            <a:chExt cx="3657598" cy="3648268"/>
          </a:xfrm>
        </p:grpSpPr>
        <p:grpSp>
          <p:nvGrpSpPr>
            <p:cNvPr id="103" name="Group 102">
              <a:extLst>
                <a:ext uri="{FF2B5EF4-FFF2-40B4-BE49-F238E27FC236}">
                  <a16:creationId xmlns:a16="http://schemas.microsoft.com/office/drawing/2014/main" id="{73BFCBF3-9E57-14CB-82B9-9F28181FFF92}"/>
                </a:ext>
              </a:extLst>
            </p:cNvPr>
            <p:cNvGrpSpPr/>
            <p:nvPr/>
          </p:nvGrpSpPr>
          <p:grpSpPr>
            <a:xfrm rot="16904968">
              <a:off x="3190854" y="1412451"/>
              <a:ext cx="3648268" cy="3657598"/>
              <a:chOff x="6064899" y="1688840"/>
              <a:chExt cx="3648268" cy="3657598"/>
            </a:xfrm>
            <a:gradFill>
              <a:gsLst>
                <a:gs pos="0">
                  <a:srgbClr val="FF9900"/>
                </a:gs>
                <a:gs pos="100000">
                  <a:schemeClr val="bg1">
                    <a:shade val="67500"/>
                    <a:satMod val="115000"/>
                  </a:schemeClr>
                </a:gs>
                <a:gs pos="100000">
                  <a:schemeClr val="bg1">
                    <a:shade val="100000"/>
                    <a:satMod val="115000"/>
                  </a:schemeClr>
                </a:gs>
              </a:gsLst>
              <a:lin ang="5400000" scaled="1"/>
            </a:gradFill>
          </p:grpSpPr>
          <p:sp>
            <p:nvSpPr>
              <p:cNvPr id="106" name="Freeform: Shape 105">
                <a:extLst>
                  <a:ext uri="{FF2B5EF4-FFF2-40B4-BE49-F238E27FC236}">
                    <a16:creationId xmlns:a16="http://schemas.microsoft.com/office/drawing/2014/main" id="{F0ED96DE-9E6F-BB04-97B3-47DE6A5B52FE}"/>
                  </a:ext>
                </a:extLst>
              </p:cNvPr>
              <p:cNvSpPr/>
              <p:nvPr/>
            </p:nvSpPr>
            <p:spPr>
              <a:xfrm>
                <a:off x="7002217" y="2603241"/>
                <a:ext cx="1796551" cy="1683789"/>
              </a:xfrm>
              <a:custGeom>
                <a:avLst/>
                <a:gdLst>
                  <a:gd name="connsiteX0" fmla="*/ 882151 w 1796551"/>
                  <a:gd name="connsiteY0" fmla="*/ 0 h 1683789"/>
                  <a:gd name="connsiteX1" fmla="*/ 1796551 w 1796551"/>
                  <a:gd name="connsiteY1" fmla="*/ 914400 h 1683789"/>
                  <a:gd name="connsiteX2" fmla="*/ 1596389 w 1796551"/>
                  <a:gd name="connsiteY2" fmla="*/ 914400 h 1683789"/>
                  <a:gd name="connsiteX3" fmla="*/ 882151 w 1796551"/>
                  <a:gd name="connsiteY3" fmla="*/ 1628638 h 1683789"/>
                  <a:gd name="connsiteX4" fmla="*/ 882151 w 1796551"/>
                  <a:gd name="connsiteY4" fmla="*/ 1683789 h 1683789"/>
                  <a:gd name="connsiteX5" fmla="*/ 873369 w 1796551"/>
                  <a:gd name="connsiteY5" fmla="*/ 1626247 h 1683789"/>
                  <a:gd name="connsiteX6" fmla="*/ 91113 w 1796551"/>
                  <a:gd name="connsiteY6" fmla="*/ 919001 h 1683789"/>
                  <a:gd name="connsiteX7" fmla="*/ 0 w 1796551"/>
                  <a:gd name="connsiteY7" fmla="*/ 914400 h 1683789"/>
                  <a:gd name="connsiteX8" fmla="*/ 167913 w 1796551"/>
                  <a:gd name="connsiteY8" fmla="*/ 914400 h 1683789"/>
                  <a:gd name="connsiteX9" fmla="*/ 882151 w 1796551"/>
                  <a:gd name="connsiteY9" fmla="*/ 200162 h 1683789"/>
                  <a:gd name="connsiteX10" fmla="*/ 882151 w 1796551"/>
                  <a:gd name="connsiteY10" fmla="*/ 0 h 168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6551" h="1683789">
                    <a:moveTo>
                      <a:pt x="882151" y="0"/>
                    </a:moveTo>
                    <a:cubicBezTo>
                      <a:pt x="882151" y="505009"/>
                      <a:pt x="1291542" y="914400"/>
                      <a:pt x="1796551" y="914400"/>
                    </a:cubicBezTo>
                    <a:lnTo>
                      <a:pt x="1596389" y="914400"/>
                    </a:lnTo>
                    <a:cubicBezTo>
                      <a:pt x="1201926" y="914400"/>
                      <a:pt x="882151" y="1234175"/>
                      <a:pt x="882151" y="1628638"/>
                    </a:cubicBezTo>
                    <a:lnTo>
                      <a:pt x="882151" y="1683789"/>
                    </a:lnTo>
                    <a:lnTo>
                      <a:pt x="873369" y="1626247"/>
                    </a:lnTo>
                    <a:cubicBezTo>
                      <a:pt x="796177" y="1249014"/>
                      <a:pt x="480728" y="958568"/>
                      <a:pt x="91113" y="919001"/>
                    </a:cubicBezTo>
                    <a:lnTo>
                      <a:pt x="0" y="914400"/>
                    </a:lnTo>
                    <a:lnTo>
                      <a:pt x="167913" y="914400"/>
                    </a:lnTo>
                    <a:cubicBezTo>
                      <a:pt x="562376" y="914400"/>
                      <a:pt x="882151" y="594625"/>
                      <a:pt x="882151" y="200162"/>
                    </a:cubicBezTo>
                    <a:lnTo>
                      <a:pt x="882151"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 name="Freeform: Shape 106">
                <a:extLst>
                  <a:ext uri="{FF2B5EF4-FFF2-40B4-BE49-F238E27FC236}">
                    <a16:creationId xmlns:a16="http://schemas.microsoft.com/office/drawing/2014/main" id="{2EA97EB3-6384-3395-EFA3-A3634063187A}"/>
                  </a:ext>
                </a:extLst>
              </p:cNvPr>
              <p:cNvSpPr/>
              <p:nvPr/>
            </p:nvSpPr>
            <p:spPr>
              <a:xfrm>
                <a:off x="7884368" y="4287030"/>
                <a:ext cx="9331" cy="290019"/>
              </a:xfrm>
              <a:custGeom>
                <a:avLst/>
                <a:gdLst>
                  <a:gd name="connsiteX0" fmla="*/ 0 w 9331"/>
                  <a:gd name="connsiteY0" fmla="*/ 0 h 290019"/>
                  <a:gd name="connsiteX1" fmla="*/ 4728 w 9331"/>
                  <a:gd name="connsiteY1" fmla="*/ 30978 h 290019"/>
                  <a:gd name="connsiteX2" fmla="*/ 9331 w 9331"/>
                  <a:gd name="connsiteY2" fmla="*/ 122131 h 290019"/>
                  <a:gd name="connsiteX3" fmla="*/ 9331 w 9331"/>
                  <a:gd name="connsiteY3" fmla="*/ 167887 h 290019"/>
                  <a:gd name="connsiteX4" fmla="*/ 4728 w 9331"/>
                  <a:gd name="connsiteY4" fmla="*/ 259040 h 290019"/>
                  <a:gd name="connsiteX5" fmla="*/ 0 w 9331"/>
                  <a:gd name="connsiteY5" fmla="*/ 290019 h 290019"/>
                  <a:gd name="connsiteX6" fmla="*/ 0 w 9331"/>
                  <a:gd name="connsiteY6" fmla="*/ 0 h 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 h="290019">
                    <a:moveTo>
                      <a:pt x="0" y="0"/>
                    </a:moveTo>
                    <a:lnTo>
                      <a:pt x="4728" y="30978"/>
                    </a:lnTo>
                    <a:cubicBezTo>
                      <a:pt x="7772" y="60949"/>
                      <a:pt x="9331" y="91358"/>
                      <a:pt x="9331" y="122131"/>
                    </a:cubicBezTo>
                    <a:lnTo>
                      <a:pt x="9331" y="167887"/>
                    </a:lnTo>
                    <a:cubicBezTo>
                      <a:pt x="9331" y="198661"/>
                      <a:pt x="7772" y="229070"/>
                      <a:pt x="4728" y="259040"/>
                    </a:cubicBezTo>
                    <a:lnTo>
                      <a:pt x="0" y="290019"/>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 name="Freeform: Shape 107">
                <a:extLst>
                  <a:ext uri="{FF2B5EF4-FFF2-40B4-BE49-F238E27FC236}">
                    <a16:creationId xmlns:a16="http://schemas.microsoft.com/office/drawing/2014/main" id="{47AF3601-A589-B2B1-76B3-7039931E6E2F}"/>
                  </a:ext>
                </a:extLst>
              </p:cNvPr>
              <p:cNvSpPr/>
              <p:nvPr/>
            </p:nvSpPr>
            <p:spPr>
              <a:xfrm>
                <a:off x="7884367" y="1688840"/>
                <a:ext cx="1828800" cy="1828800"/>
              </a:xfrm>
              <a:custGeom>
                <a:avLst/>
                <a:gdLst>
                  <a:gd name="connsiteX0" fmla="*/ 914400 w 1828800"/>
                  <a:gd name="connsiteY0" fmla="*/ 0 h 1828800"/>
                  <a:gd name="connsiteX1" fmla="*/ 1828800 w 1828800"/>
                  <a:gd name="connsiteY1" fmla="*/ 914400 h 1828800"/>
                  <a:gd name="connsiteX2" fmla="*/ 914400 w 1828800"/>
                  <a:gd name="connsiteY2" fmla="*/ 1828800 h 1828800"/>
                  <a:gd name="connsiteX3" fmla="*/ 0 w 1828800"/>
                  <a:gd name="connsiteY3" fmla="*/ 914400 h 1828800"/>
                  <a:gd name="connsiteX4" fmla="*/ 914400 w 18288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914400" y="0"/>
                    </a:moveTo>
                    <a:cubicBezTo>
                      <a:pt x="1419409" y="0"/>
                      <a:pt x="1828800" y="409391"/>
                      <a:pt x="1828800" y="914400"/>
                    </a:cubicBezTo>
                    <a:cubicBezTo>
                      <a:pt x="1828800" y="1419409"/>
                      <a:pt x="1419409" y="1828800"/>
                      <a:pt x="914400" y="1828800"/>
                    </a:cubicBezTo>
                    <a:cubicBezTo>
                      <a:pt x="409391" y="1828800"/>
                      <a:pt x="0" y="1419409"/>
                      <a:pt x="0" y="914400"/>
                    </a:cubicBezTo>
                    <a:cubicBezTo>
                      <a:pt x="0" y="409391"/>
                      <a:pt x="409391" y="0"/>
                      <a:pt x="9144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 name="Freeform: Shape 108">
                <a:extLst>
                  <a:ext uri="{FF2B5EF4-FFF2-40B4-BE49-F238E27FC236}">
                    <a16:creationId xmlns:a16="http://schemas.microsoft.com/office/drawing/2014/main" id="{DC8B39FC-18EC-491E-4FB0-343A7890BEDD}"/>
                  </a:ext>
                </a:extLst>
              </p:cNvPr>
              <p:cNvSpPr/>
              <p:nvPr/>
            </p:nvSpPr>
            <p:spPr>
              <a:xfrm>
                <a:off x="6064899" y="3517640"/>
                <a:ext cx="1819469" cy="1828798"/>
              </a:xfrm>
              <a:custGeom>
                <a:avLst/>
                <a:gdLst>
                  <a:gd name="connsiteX0" fmla="*/ 891483 w 1819469"/>
                  <a:gd name="connsiteY0" fmla="*/ 0 h 1828798"/>
                  <a:gd name="connsiteX1" fmla="*/ 937318 w 1819469"/>
                  <a:gd name="connsiteY1" fmla="*/ 0 h 1828798"/>
                  <a:gd name="connsiteX2" fmla="*/ 1028431 w 1819469"/>
                  <a:gd name="connsiteY2" fmla="*/ 4601 h 1828798"/>
                  <a:gd name="connsiteX3" fmla="*/ 1810687 w 1819469"/>
                  <a:gd name="connsiteY3" fmla="*/ 711847 h 1828798"/>
                  <a:gd name="connsiteX4" fmla="*/ 1819469 w 1819469"/>
                  <a:gd name="connsiteY4" fmla="*/ 769389 h 1828798"/>
                  <a:gd name="connsiteX5" fmla="*/ 1819469 w 1819469"/>
                  <a:gd name="connsiteY5" fmla="*/ 1059408 h 1828798"/>
                  <a:gd name="connsiteX6" fmla="*/ 1810687 w 1819469"/>
                  <a:gd name="connsiteY6" fmla="*/ 1116949 h 1828798"/>
                  <a:gd name="connsiteX7" fmla="*/ 937278 w 1819469"/>
                  <a:gd name="connsiteY7" fmla="*/ 1828798 h 1828798"/>
                  <a:gd name="connsiteX8" fmla="*/ 891522 w 1819469"/>
                  <a:gd name="connsiteY8" fmla="*/ 1828798 h 1828798"/>
                  <a:gd name="connsiteX9" fmla="*/ 0 w 1819469"/>
                  <a:gd name="connsiteY9" fmla="*/ 937276 h 1828798"/>
                  <a:gd name="connsiteX10" fmla="*/ 0 w 1819469"/>
                  <a:gd name="connsiteY10" fmla="*/ 891520 h 1828798"/>
                  <a:gd name="connsiteX11" fmla="*/ 800369 w 1819469"/>
                  <a:gd name="connsiteY11" fmla="*/ 4601 h 1828798"/>
                  <a:gd name="connsiteX12" fmla="*/ 891483 w 1819469"/>
                  <a:gd name="connsiteY12" fmla="*/ 0 h 18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9469" h="1828798">
                    <a:moveTo>
                      <a:pt x="891483" y="0"/>
                    </a:moveTo>
                    <a:lnTo>
                      <a:pt x="937318" y="0"/>
                    </a:lnTo>
                    <a:lnTo>
                      <a:pt x="1028431" y="4601"/>
                    </a:lnTo>
                    <a:cubicBezTo>
                      <a:pt x="1418046" y="44168"/>
                      <a:pt x="1733495" y="334614"/>
                      <a:pt x="1810687" y="711847"/>
                    </a:cubicBezTo>
                    <a:lnTo>
                      <a:pt x="1819469" y="769389"/>
                    </a:lnTo>
                    <a:lnTo>
                      <a:pt x="1819469" y="1059408"/>
                    </a:lnTo>
                    <a:lnTo>
                      <a:pt x="1810687" y="1116949"/>
                    </a:lnTo>
                    <a:cubicBezTo>
                      <a:pt x="1727557" y="1523201"/>
                      <a:pt x="1368105" y="1828798"/>
                      <a:pt x="937278" y="1828798"/>
                    </a:cubicBezTo>
                    <a:lnTo>
                      <a:pt x="891522" y="1828798"/>
                    </a:lnTo>
                    <a:cubicBezTo>
                      <a:pt x="399148" y="1828798"/>
                      <a:pt x="0" y="1429650"/>
                      <a:pt x="0" y="937276"/>
                    </a:cubicBezTo>
                    <a:lnTo>
                      <a:pt x="0" y="891520"/>
                    </a:lnTo>
                    <a:cubicBezTo>
                      <a:pt x="0" y="429920"/>
                      <a:pt x="350814" y="50256"/>
                      <a:pt x="800369" y="4601"/>
                    </a:cubicBezTo>
                    <a:lnTo>
                      <a:pt x="89148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4" name="Oval 103">
              <a:extLst>
                <a:ext uri="{FF2B5EF4-FFF2-40B4-BE49-F238E27FC236}">
                  <a16:creationId xmlns:a16="http://schemas.microsoft.com/office/drawing/2014/main" id="{25E139B6-638A-8324-C663-DB5831B03BBF}"/>
                </a:ext>
              </a:extLst>
            </p:cNvPr>
            <p:cNvSpPr/>
            <p:nvPr/>
          </p:nvSpPr>
          <p:spPr>
            <a:xfrm>
              <a:off x="3606980" y="1458433"/>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C187B0E-E86E-74FA-73D1-DADA99F8528C}"/>
                </a:ext>
              </a:extLst>
            </p:cNvPr>
            <p:cNvSpPr/>
            <p:nvPr/>
          </p:nvSpPr>
          <p:spPr>
            <a:xfrm>
              <a:off x="5054082" y="3655130"/>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29A7D41E-E571-8767-CBC7-90DE0EC5BB75}"/>
              </a:ext>
            </a:extLst>
          </p:cNvPr>
          <p:cNvGrpSpPr/>
          <p:nvPr/>
        </p:nvGrpSpPr>
        <p:grpSpPr>
          <a:xfrm rot="20777114">
            <a:off x="5920854" y="1413004"/>
            <a:ext cx="3657598" cy="3648268"/>
            <a:chOff x="3186189" y="1417116"/>
            <a:chExt cx="3657598" cy="3648268"/>
          </a:xfrm>
        </p:grpSpPr>
        <p:grpSp>
          <p:nvGrpSpPr>
            <p:cNvPr id="111" name="Group 110">
              <a:extLst>
                <a:ext uri="{FF2B5EF4-FFF2-40B4-BE49-F238E27FC236}">
                  <a16:creationId xmlns:a16="http://schemas.microsoft.com/office/drawing/2014/main" id="{6BAB3506-A0F4-7FF0-71B2-3747B8660FCC}"/>
                </a:ext>
              </a:extLst>
            </p:cNvPr>
            <p:cNvGrpSpPr/>
            <p:nvPr/>
          </p:nvGrpSpPr>
          <p:grpSpPr>
            <a:xfrm rot="16904968">
              <a:off x="3190854" y="1412451"/>
              <a:ext cx="3648268" cy="3657598"/>
              <a:chOff x="6064899" y="1688840"/>
              <a:chExt cx="3648268" cy="3657598"/>
            </a:xfrm>
            <a:gradFill>
              <a:gsLst>
                <a:gs pos="0">
                  <a:srgbClr val="FF9900"/>
                </a:gs>
                <a:gs pos="100000">
                  <a:schemeClr val="bg1">
                    <a:shade val="67500"/>
                    <a:satMod val="115000"/>
                  </a:schemeClr>
                </a:gs>
                <a:gs pos="100000">
                  <a:schemeClr val="bg1">
                    <a:shade val="100000"/>
                    <a:satMod val="115000"/>
                  </a:schemeClr>
                </a:gs>
              </a:gsLst>
              <a:lin ang="5400000" scaled="1"/>
            </a:gradFill>
          </p:grpSpPr>
          <p:sp>
            <p:nvSpPr>
              <p:cNvPr id="114" name="Freeform: Shape 113">
                <a:extLst>
                  <a:ext uri="{FF2B5EF4-FFF2-40B4-BE49-F238E27FC236}">
                    <a16:creationId xmlns:a16="http://schemas.microsoft.com/office/drawing/2014/main" id="{0FF56462-67DB-4B10-9FF8-4D2257400603}"/>
                  </a:ext>
                </a:extLst>
              </p:cNvPr>
              <p:cNvSpPr/>
              <p:nvPr/>
            </p:nvSpPr>
            <p:spPr>
              <a:xfrm>
                <a:off x="7002217" y="2603241"/>
                <a:ext cx="1796551" cy="1683789"/>
              </a:xfrm>
              <a:custGeom>
                <a:avLst/>
                <a:gdLst>
                  <a:gd name="connsiteX0" fmla="*/ 882151 w 1796551"/>
                  <a:gd name="connsiteY0" fmla="*/ 0 h 1683789"/>
                  <a:gd name="connsiteX1" fmla="*/ 1796551 w 1796551"/>
                  <a:gd name="connsiteY1" fmla="*/ 914400 h 1683789"/>
                  <a:gd name="connsiteX2" fmla="*/ 1596389 w 1796551"/>
                  <a:gd name="connsiteY2" fmla="*/ 914400 h 1683789"/>
                  <a:gd name="connsiteX3" fmla="*/ 882151 w 1796551"/>
                  <a:gd name="connsiteY3" fmla="*/ 1628638 h 1683789"/>
                  <a:gd name="connsiteX4" fmla="*/ 882151 w 1796551"/>
                  <a:gd name="connsiteY4" fmla="*/ 1683789 h 1683789"/>
                  <a:gd name="connsiteX5" fmla="*/ 873369 w 1796551"/>
                  <a:gd name="connsiteY5" fmla="*/ 1626247 h 1683789"/>
                  <a:gd name="connsiteX6" fmla="*/ 91113 w 1796551"/>
                  <a:gd name="connsiteY6" fmla="*/ 919001 h 1683789"/>
                  <a:gd name="connsiteX7" fmla="*/ 0 w 1796551"/>
                  <a:gd name="connsiteY7" fmla="*/ 914400 h 1683789"/>
                  <a:gd name="connsiteX8" fmla="*/ 167913 w 1796551"/>
                  <a:gd name="connsiteY8" fmla="*/ 914400 h 1683789"/>
                  <a:gd name="connsiteX9" fmla="*/ 882151 w 1796551"/>
                  <a:gd name="connsiteY9" fmla="*/ 200162 h 1683789"/>
                  <a:gd name="connsiteX10" fmla="*/ 882151 w 1796551"/>
                  <a:gd name="connsiteY10" fmla="*/ 0 h 168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6551" h="1683789">
                    <a:moveTo>
                      <a:pt x="882151" y="0"/>
                    </a:moveTo>
                    <a:cubicBezTo>
                      <a:pt x="882151" y="505009"/>
                      <a:pt x="1291542" y="914400"/>
                      <a:pt x="1796551" y="914400"/>
                    </a:cubicBezTo>
                    <a:lnTo>
                      <a:pt x="1596389" y="914400"/>
                    </a:lnTo>
                    <a:cubicBezTo>
                      <a:pt x="1201926" y="914400"/>
                      <a:pt x="882151" y="1234175"/>
                      <a:pt x="882151" y="1628638"/>
                    </a:cubicBezTo>
                    <a:lnTo>
                      <a:pt x="882151" y="1683789"/>
                    </a:lnTo>
                    <a:lnTo>
                      <a:pt x="873369" y="1626247"/>
                    </a:lnTo>
                    <a:cubicBezTo>
                      <a:pt x="796177" y="1249014"/>
                      <a:pt x="480728" y="958568"/>
                      <a:pt x="91113" y="919001"/>
                    </a:cubicBezTo>
                    <a:lnTo>
                      <a:pt x="0" y="914400"/>
                    </a:lnTo>
                    <a:lnTo>
                      <a:pt x="167913" y="914400"/>
                    </a:lnTo>
                    <a:cubicBezTo>
                      <a:pt x="562376" y="914400"/>
                      <a:pt x="882151" y="594625"/>
                      <a:pt x="882151" y="200162"/>
                    </a:cubicBezTo>
                    <a:lnTo>
                      <a:pt x="882151"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5" name="Freeform: Shape 114">
                <a:extLst>
                  <a:ext uri="{FF2B5EF4-FFF2-40B4-BE49-F238E27FC236}">
                    <a16:creationId xmlns:a16="http://schemas.microsoft.com/office/drawing/2014/main" id="{34D3D459-6C8C-2F58-B641-3F7CF0154D30}"/>
                  </a:ext>
                </a:extLst>
              </p:cNvPr>
              <p:cNvSpPr/>
              <p:nvPr/>
            </p:nvSpPr>
            <p:spPr>
              <a:xfrm>
                <a:off x="7884368" y="4287030"/>
                <a:ext cx="9331" cy="290019"/>
              </a:xfrm>
              <a:custGeom>
                <a:avLst/>
                <a:gdLst>
                  <a:gd name="connsiteX0" fmla="*/ 0 w 9331"/>
                  <a:gd name="connsiteY0" fmla="*/ 0 h 290019"/>
                  <a:gd name="connsiteX1" fmla="*/ 4728 w 9331"/>
                  <a:gd name="connsiteY1" fmla="*/ 30978 h 290019"/>
                  <a:gd name="connsiteX2" fmla="*/ 9331 w 9331"/>
                  <a:gd name="connsiteY2" fmla="*/ 122131 h 290019"/>
                  <a:gd name="connsiteX3" fmla="*/ 9331 w 9331"/>
                  <a:gd name="connsiteY3" fmla="*/ 167887 h 290019"/>
                  <a:gd name="connsiteX4" fmla="*/ 4728 w 9331"/>
                  <a:gd name="connsiteY4" fmla="*/ 259040 h 290019"/>
                  <a:gd name="connsiteX5" fmla="*/ 0 w 9331"/>
                  <a:gd name="connsiteY5" fmla="*/ 290019 h 290019"/>
                  <a:gd name="connsiteX6" fmla="*/ 0 w 9331"/>
                  <a:gd name="connsiteY6" fmla="*/ 0 h 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 h="290019">
                    <a:moveTo>
                      <a:pt x="0" y="0"/>
                    </a:moveTo>
                    <a:lnTo>
                      <a:pt x="4728" y="30978"/>
                    </a:lnTo>
                    <a:cubicBezTo>
                      <a:pt x="7772" y="60949"/>
                      <a:pt x="9331" y="91358"/>
                      <a:pt x="9331" y="122131"/>
                    </a:cubicBezTo>
                    <a:lnTo>
                      <a:pt x="9331" y="167887"/>
                    </a:lnTo>
                    <a:cubicBezTo>
                      <a:pt x="9331" y="198661"/>
                      <a:pt x="7772" y="229070"/>
                      <a:pt x="4728" y="259040"/>
                    </a:cubicBezTo>
                    <a:lnTo>
                      <a:pt x="0" y="290019"/>
                    </a:lnTo>
                    <a:lnTo>
                      <a:pt x="0"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6" name="Freeform: Shape 115">
                <a:extLst>
                  <a:ext uri="{FF2B5EF4-FFF2-40B4-BE49-F238E27FC236}">
                    <a16:creationId xmlns:a16="http://schemas.microsoft.com/office/drawing/2014/main" id="{7D7CC9DF-0A85-36F1-BB62-54325CFA52A1}"/>
                  </a:ext>
                </a:extLst>
              </p:cNvPr>
              <p:cNvSpPr/>
              <p:nvPr/>
            </p:nvSpPr>
            <p:spPr>
              <a:xfrm>
                <a:off x="7884367" y="1688840"/>
                <a:ext cx="1828800" cy="1828800"/>
              </a:xfrm>
              <a:custGeom>
                <a:avLst/>
                <a:gdLst>
                  <a:gd name="connsiteX0" fmla="*/ 914400 w 1828800"/>
                  <a:gd name="connsiteY0" fmla="*/ 0 h 1828800"/>
                  <a:gd name="connsiteX1" fmla="*/ 1828800 w 1828800"/>
                  <a:gd name="connsiteY1" fmla="*/ 914400 h 1828800"/>
                  <a:gd name="connsiteX2" fmla="*/ 914400 w 1828800"/>
                  <a:gd name="connsiteY2" fmla="*/ 1828800 h 1828800"/>
                  <a:gd name="connsiteX3" fmla="*/ 0 w 1828800"/>
                  <a:gd name="connsiteY3" fmla="*/ 914400 h 1828800"/>
                  <a:gd name="connsiteX4" fmla="*/ 914400 w 1828800"/>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828800">
                    <a:moveTo>
                      <a:pt x="914400" y="0"/>
                    </a:moveTo>
                    <a:cubicBezTo>
                      <a:pt x="1419409" y="0"/>
                      <a:pt x="1828800" y="409391"/>
                      <a:pt x="1828800" y="914400"/>
                    </a:cubicBezTo>
                    <a:cubicBezTo>
                      <a:pt x="1828800" y="1419409"/>
                      <a:pt x="1419409" y="1828800"/>
                      <a:pt x="914400" y="1828800"/>
                    </a:cubicBezTo>
                    <a:cubicBezTo>
                      <a:pt x="409391" y="1828800"/>
                      <a:pt x="0" y="1419409"/>
                      <a:pt x="0" y="914400"/>
                    </a:cubicBezTo>
                    <a:cubicBezTo>
                      <a:pt x="0" y="409391"/>
                      <a:pt x="409391" y="0"/>
                      <a:pt x="914400" y="0"/>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7" name="Freeform: Shape 116">
                <a:extLst>
                  <a:ext uri="{FF2B5EF4-FFF2-40B4-BE49-F238E27FC236}">
                    <a16:creationId xmlns:a16="http://schemas.microsoft.com/office/drawing/2014/main" id="{F476E51B-9C2E-CE57-8076-12DC48C7CBC1}"/>
                  </a:ext>
                </a:extLst>
              </p:cNvPr>
              <p:cNvSpPr/>
              <p:nvPr/>
            </p:nvSpPr>
            <p:spPr>
              <a:xfrm>
                <a:off x="6064899" y="3517640"/>
                <a:ext cx="1819469" cy="1828798"/>
              </a:xfrm>
              <a:custGeom>
                <a:avLst/>
                <a:gdLst>
                  <a:gd name="connsiteX0" fmla="*/ 891483 w 1819469"/>
                  <a:gd name="connsiteY0" fmla="*/ 0 h 1828798"/>
                  <a:gd name="connsiteX1" fmla="*/ 937318 w 1819469"/>
                  <a:gd name="connsiteY1" fmla="*/ 0 h 1828798"/>
                  <a:gd name="connsiteX2" fmla="*/ 1028431 w 1819469"/>
                  <a:gd name="connsiteY2" fmla="*/ 4601 h 1828798"/>
                  <a:gd name="connsiteX3" fmla="*/ 1810687 w 1819469"/>
                  <a:gd name="connsiteY3" fmla="*/ 711847 h 1828798"/>
                  <a:gd name="connsiteX4" fmla="*/ 1819469 w 1819469"/>
                  <a:gd name="connsiteY4" fmla="*/ 769389 h 1828798"/>
                  <a:gd name="connsiteX5" fmla="*/ 1819469 w 1819469"/>
                  <a:gd name="connsiteY5" fmla="*/ 1059408 h 1828798"/>
                  <a:gd name="connsiteX6" fmla="*/ 1810687 w 1819469"/>
                  <a:gd name="connsiteY6" fmla="*/ 1116949 h 1828798"/>
                  <a:gd name="connsiteX7" fmla="*/ 937278 w 1819469"/>
                  <a:gd name="connsiteY7" fmla="*/ 1828798 h 1828798"/>
                  <a:gd name="connsiteX8" fmla="*/ 891522 w 1819469"/>
                  <a:gd name="connsiteY8" fmla="*/ 1828798 h 1828798"/>
                  <a:gd name="connsiteX9" fmla="*/ 0 w 1819469"/>
                  <a:gd name="connsiteY9" fmla="*/ 937276 h 1828798"/>
                  <a:gd name="connsiteX10" fmla="*/ 0 w 1819469"/>
                  <a:gd name="connsiteY10" fmla="*/ 891520 h 1828798"/>
                  <a:gd name="connsiteX11" fmla="*/ 800369 w 1819469"/>
                  <a:gd name="connsiteY11" fmla="*/ 4601 h 1828798"/>
                  <a:gd name="connsiteX12" fmla="*/ 891483 w 1819469"/>
                  <a:gd name="connsiteY12" fmla="*/ 0 h 18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9469" h="1828798">
                    <a:moveTo>
                      <a:pt x="891483" y="0"/>
                    </a:moveTo>
                    <a:lnTo>
                      <a:pt x="937318" y="0"/>
                    </a:lnTo>
                    <a:lnTo>
                      <a:pt x="1028431" y="4601"/>
                    </a:lnTo>
                    <a:cubicBezTo>
                      <a:pt x="1418046" y="44168"/>
                      <a:pt x="1733495" y="334614"/>
                      <a:pt x="1810687" y="711847"/>
                    </a:cubicBezTo>
                    <a:lnTo>
                      <a:pt x="1819469" y="769389"/>
                    </a:lnTo>
                    <a:lnTo>
                      <a:pt x="1819469" y="1059408"/>
                    </a:lnTo>
                    <a:lnTo>
                      <a:pt x="1810687" y="1116949"/>
                    </a:lnTo>
                    <a:cubicBezTo>
                      <a:pt x="1727557" y="1523201"/>
                      <a:pt x="1368105" y="1828798"/>
                      <a:pt x="937278" y="1828798"/>
                    </a:cubicBezTo>
                    <a:lnTo>
                      <a:pt x="891522" y="1828798"/>
                    </a:lnTo>
                    <a:cubicBezTo>
                      <a:pt x="399148" y="1828798"/>
                      <a:pt x="0" y="1429650"/>
                      <a:pt x="0" y="937276"/>
                    </a:cubicBezTo>
                    <a:lnTo>
                      <a:pt x="0" y="891520"/>
                    </a:lnTo>
                    <a:cubicBezTo>
                      <a:pt x="0" y="429920"/>
                      <a:pt x="350814" y="50256"/>
                      <a:pt x="800369" y="4601"/>
                    </a:cubicBezTo>
                    <a:lnTo>
                      <a:pt x="89148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2" name="Oval 111">
              <a:extLst>
                <a:ext uri="{FF2B5EF4-FFF2-40B4-BE49-F238E27FC236}">
                  <a16:creationId xmlns:a16="http://schemas.microsoft.com/office/drawing/2014/main" id="{77FB3E7E-990C-63F0-9EBE-3052022E2E0F}"/>
                </a:ext>
              </a:extLst>
            </p:cNvPr>
            <p:cNvSpPr/>
            <p:nvPr/>
          </p:nvSpPr>
          <p:spPr>
            <a:xfrm>
              <a:off x="3606980" y="1458433"/>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D0E00F9-0036-A8BC-7F10-7D4CDACFA1F2}"/>
                </a:ext>
              </a:extLst>
            </p:cNvPr>
            <p:cNvSpPr/>
            <p:nvPr/>
          </p:nvSpPr>
          <p:spPr>
            <a:xfrm>
              <a:off x="5054082" y="3655130"/>
              <a:ext cx="1412889" cy="1378073"/>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C10A7F6-CE3A-9696-E5AE-619FCB78CFE6}"/>
              </a:ext>
            </a:extLst>
          </p:cNvPr>
          <p:cNvSpPr txBox="1"/>
          <p:nvPr/>
        </p:nvSpPr>
        <p:spPr>
          <a:xfrm>
            <a:off x="2836421" y="2340352"/>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1</a:t>
            </a:r>
          </a:p>
        </p:txBody>
      </p:sp>
      <p:sp>
        <p:nvSpPr>
          <p:cNvPr id="3" name="TextBox 2">
            <a:extLst>
              <a:ext uri="{FF2B5EF4-FFF2-40B4-BE49-F238E27FC236}">
                <a16:creationId xmlns:a16="http://schemas.microsoft.com/office/drawing/2014/main" id="{CD0E2EC3-48DF-1A88-E7F8-2AAC0F662B65}"/>
              </a:ext>
            </a:extLst>
          </p:cNvPr>
          <p:cNvSpPr txBox="1"/>
          <p:nvPr/>
        </p:nvSpPr>
        <p:spPr>
          <a:xfrm>
            <a:off x="8549005" y="3777766"/>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4</a:t>
            </a:r>
          </a:p>
        </p:txBody>
      </p:sp>
      <p:sp>
        <p:nvSpPr>
          <p:cNvPr id="4" name="TextBox 3">
            <a:extLst>
              <a:ext uri="{FF2B5EF4-FFF2-40B4-BE49-F238E27FC236}">
                <a16:creationId xmlns:a16="http://schemas.microsoft.com/office/drawing/2014/main" id="{3E451235-D5BB-00ED-A65A-206F8BF29359}"/>
              </a:ext>
            </a:extLst>
          </p:cNvPr>
          <p:cNvSpPr txBox="1"/>
          <p:nvPr/>
        </p:nvSpPr>
        <p:spPr>
          <a:xfrm>
            <a:off x="4859675" y="4037950"/>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2</a:t>
            </a:r>
          </a:p>
        </p:txBody>
      </p:sp>
      <p:sp>
        <p:nvSpPr>
          <p:cNvPr id="5" name="TextBox 4">
            <a:extLst>
              <a:ext uri="{FF2B5EF4-FFF2-40B4-BE49-F238E27FC236}">
                <a16:creationId xmlns:a16="http://schemas.microsoft.com/office/drawing/2014/main" id="{2C253CAA-83F7-5B8F-01C4-519AC79EFB1C}"/>
              </a:ext>
            </a:extLst>
          </p:cNvPr>
          <p:cNvSpPr txBox="1"/>
          <p:nvPr/>
        </p:nvSpPr>
        <p:spPr>
          <a:xfrm>
            <a:off x="6604436" y="1994443"/>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3</a:t>
            </a:r>
          </a:p>
        </p:txBody>
      </p:sp>
      <p:sp>
        <p:nvSpPr>
          <p:cNvPr id="6" name="TextBox 5">
            <a:extLst>
              <a:ext uri="{FF2B5EF4-FFF2-40B4-BE49-F238E27FC236}">
                <a16:creationId xmlns:a16="http://schemas.microsoft.com/office/drawing/2014/main" id="{2FD6E80C-8606-D7D7-CAFF-6564F5135AB5}"/>
              </a:ext>
            </a:extLst>
          </p:cNvPr>
          <p:cNvSpPr txBox="1"/>
          <p:nvPr/>
        </p:nvSpPr>
        <p:spPr>
          <a:xfrm>
            <a:off x="589953" y="2248118"/>
            <a:ext cx="1533587"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Project Overview</a:t>
            </a:r>
          </a:p>
        </p:txBody>
      </p:sp>
      <p:sp>
        <p:nvSpPr>
          <p:cNvPr id="7" name="TextBox 6">
            <a:extLst>
              <a:ext uri="{FF2B5EF4-FFF2-40B4-BE49-F238E27FC236}">
                <a16:creationId xmlns:a16="http://schemas.microsoft.com/office/drawing/2014/main" id="{71C4AAD7-EFAA-EFE2-1161-BE8A5B2C2A92}"/>
              </a:ext>
            </a:extLst>
          </p:cNvPr>
          <p:cNvSpPr txBox="1"/>
          <p:nvPr/>
        </p:nvSpPr>
        <p:spPr>
          <a:xfrm>
            <a:off x="3909992" y="5326524"/>
            <a:ext cx="2398142" cy="83099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400" b="1" u="sng" dirty="0">
                <a:latin typeface="Times New Roman" panose="02020603050405020304" pitchFamily="18" charset="0"/>
                <a:cs typeface="Times New Roman" panose="02020603050405020304" pitchFamily="18" charset="0"/>
              </a:rPr>
              <a:t>Data Flow and Automation</a:t>
            </a:r>
          </a:p>
        </p:txBody>
      </p:sp>
      <p:sp>
        <p:nvSpPr>
          <p:cNvPr id="8" name="TextBox 7">
            <a:extLst>
              <a:ext uri="{FF2B5EF4-FFF2-40B4-BE49-F238E27FC236}">
                <a16:creationId xmlns:a16="http://schemas.microsoft.com/office/drawing/2014/main" id="{8810BA0D-7A35-3455-A395-6810B7DAE8AF}"/>
              </a:ext>
            </a:extLst>
          </p:cNvPr>
          <p:cNvSpPr txBox="1"/>
          <p:nvPr/>
        </p:nvSpPr>
        <p:spPr>
          <a:xfrm>
            <a:off x="5196130" y="564907"/>
            <a:ext cx="3225278"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Artificial Intelligence and  Visualization</a:t>
            </a:r>
          </a:p>
        </p:txBody>
      </p:sp>
      <p:sp>
        <p:nvSpPr>
          <p:cNvPr id="9" name="TextBox 8">
            <a:extLst>
              <a:ext uri="{FF2B5EF4-FFF2-40B4-BE49-F238E27FC236}">
                <a16:creationId xmlns:a16="http://schemas.microsoft.com/office/drawing/2014/main" id="{54DDD6F9-5D8C-ED79-A7D2-CFF6BA2C9B23}"/>
              </a:ext>
            </a:extLst>
          </p:cNvPr>
          <p:cNvSpPr txBox="1"/>
          <p:nvPr/>
        </p:nvSpPr>
        <p:spPr>
          <a:xfrm>
            <a:off x="9089842" y="3878903"/>
            <a:ext cx="3225278"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Cloud and XR</a:t>
            </a:r>
          </a:p>
        </p:txBody>
      </p:sp>
      <p:sp>
        <p:nvSpPr>
          <p:cNvPr id="10" name="TextBox 9">
            <a:extLst>
              <a:ext uri="{FF2B5EF4-FFF2-40B4-BE49-F238E27FC236}">
                <a16:creationId xmlns:a16="http://schemas.microsoft.com/office/drawing/2014/main" id="{E189A966-2B3D-5D2F-2789-4156E6852F01}"/>
              </a:ext>
            </a:extLst>
          </p:cNvPr>
          <p:cNvSpPr txBox="1"/>
          <p:nvPr/>
        </p:nvSpPr>
        <p:spPr>
          <a:xfrm>
            <a:off x="-727946" y="205791"/>
            <a:ext cx="5357091" cy="769441"/>
          </a:xfrm>
          <a:prstGeom prst="rect">
            <a:avLst/>
          </a:prstGeom>
          <a:noFill/>
        </p:spPr>
        <p:txBody>
          <a:bodyPr wrap="square" rtlCol="0">
            <a:spAutoFit/>
          </a:bodyPr>
          <a:lstStyle/>
          <a:p>
            <a:pPr algn="ctr"/>
            <a:r>
              <a:rPr lang="en-US" sz="4400" b="1" dirty="0">
                <a:solidFill>
                  <a:schemeClr val="accent2">
                    <a:lumMod val="50000"/>
                  </a:schemeClr>
                </a:solidFill>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105022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D023E-7E6C-BD6C-5103-B8F407A8C128}"/>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8ED708FA-F725-93B2-BCA1-97560F3EFB57}"/>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FCBB98A-DF6F-D67C-FF68-840F06FF0D4A}"/>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3</a:t>
            </a:r>
          </a:p>
        </p:txBody>
      </p:sp>
      <p:sp>
        <p:nvSpPr>
          <p:cNvPr id="6" name="TextBox 5">
            <a:extLst>
              <a:ext uri="{FF2B5EF4-FFF2-40B4-BE49-F238E27FC236}">
                <a16:creationId xmlns:a16="http://schemas.microsoft.com/office/drawing/2014/main" id="{D277DAF7-22F5-73CA-5A09-B279F6688A28}"/>
              </a:ext>
            </a:extLst>
          </p:cNvPr>
          <p:cNvSpPr txBox="1"/>
          <p:nvPr/>
        </p:nvSpPr>
        <p:spPr>
          <a:xfrm>
            <a:off x="1163782" y="476554"/>
            <a:ext cx="542603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Artificial Intelligence and Visualization</a:t>
            </a:r>
          </a:p>
        </p:txBody>
      </p:sp>
      <p:pic>
        <p:nvPicPr>
          <p:cNvPr id="14" name="Picture 13">
            <a:extLst>
              <a:ext uri="{FF2B5EF4-FFF2-40B4-BE49-F238E27FC236}">
                <a16:creationId xmlns:a16="http://schemas.microsoft.com/office/drawing/2014/main" id="{ED1AA48B-9DB2-8B28-F23C-7B4F6C55C273}"/>
              </a:ext>
            </a:extLst>
          </p:cNvPr>
          <p:cNvPicPr>
            <a:picLocks noChangeAspect="1"/>
          </p:cNvPicPr>
          <p:nvPr/>
        </p:nvPicPr>
        <p:blipFill>
          <a:blip r:embed="rId2"/>
          <a:stretch>
            <a:fillRect/>
          </a:stretch>
        </p:blipFill>
        <p:spPr>
          <a:xfrm>
            <a:off x="908751" y="1487635"/>
            <a:ext cx="9991725" cy="4495800"/>
          </a:xfrm>
          <a:prstGeom prst="rect">
            <a:avLst/>
          </a:prstGeom>
        </p:spPr>
      </p:pic>
    </p:spTree>
    <p:extLst>
      <p:ext uri="{BB962C8B-B14F-4D97-AF65-F5344CB8AC3E}">
        <p14:creationId xmlns:p14="http://schemas.microsoft.com/office/powerpoint/2010/main" val="472060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57984-9D2F-BDE7-23EC-5A25E390B751}"/>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8A014CF3-D090-D628-C40A-0B1E0C8FBF2B}"/>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D38B31-F545-3A78-6CBF-5A2C957ADFF5}"/>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3</a:t>
            </a:r>
          </a:p>
        </p:txBody>
      </p:sp>
      <p:sp>
        <p:nvSpPr>
          <p:cNvPr id="6" name="TextBox 5">
            <a:extLst>
              <a:ext uri="{FF2B5EF4-FFF2-40B4-BE49-F238E27FC236}">
                <a16:creationId xmlns:a16="http://schemas.microsoft.com/office/drawing/2014/main" id="{1FB848BB-EB90-306E-E704-C6F0B6E5C6A3}"/>
              </a:ext>
            </a:extLst>
          </p:cNvPr>
          <p:cNvSpPr txBox="1"/>
          <p:nvPr/>
        </p:nvSpPr>
        <p:spPr>
          <a:xfrm>
            <a:off x="1163782" y="476554"/>
            <a:ext cx="542603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Artificial Intelligence and Visualization</a:t>
            </a:r>
          </a:p>
        </p:txBody>
      </p:sp>
      <p:pic>
        <p:nvPicPr>
          <p:cNvPr id="3" name="Picture 2">
            <a:extLst>
              <a:ext uri="{FF2B5EF4-FFF2-40B4-BE49-F238E27FC236}">
                <a16:creationId xmlns:a16="http://schemas.microsoft.com/office/drawing/2014/main" id="{9DAC3046-9799-26D8-A52D-E34D3C07A860}"/>
              </a:ext>
            </a:extLst>
          </p:cNvPr>
          <p:cNvPicPr>
            <a:picLocks noChangeAspect="1"/>
          </p:cNvPicPr>
          <p:nvPr/>
        </p:nvPicPr>
        <p:blipFill>
          <a:blip r:embed="rId2"/>
          <a:stretch>
            <a:fillRect/>
          </a:stretch>
        </p:blipFill>
        <p:spPr>
          <a:xfrm>
            <a:off x="1035329" y="1274481"/>
            <a:ext cx="9959163" cy="5348316"/>
          </a:xfrm>
          <a:prstGeom prst="rect">
            <a:avLst/>
          </a:prstGeom>
        </p:spPr>
      </p:pic>
    </p:spTree>
    <p:extLst>
      <p:ext uri="{BB962C8B-B14F-4D97-AF65-F5344CB8AC3E}">
        <p14:creationId xmlns:p14="http://schemas.microsoft.com/office/powerpoint/2010/main" val="2929187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D2882-D7FC-3AE8-2C3F-45E962C51E48}"/>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82E6169-DA29-9A3F-96D0-C42C8D95E2D5}"/>
              </a:ext>
            </a:extLst>
          </p:cNvPr>
          <p:cNvSpPr/>
          <p:nvPr/>
        </p:nvSpPr>
        <p:spPr>
          <a:xfrm>
            <a:off x="3498112" y="1611018"/>
            <a:ext cx="3955311" cy="121177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077CC09-37ED-5FBA-DD08-FC07C934DBE0}"/>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ADA833A-3253-A921-C980-C2916A56CFCF}"/>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4</a:t>
            </a:r>
          </a:p>
        </p:txBody>
      </p:sp>
      <p:sp>
        <p:nvSpPr>
          <p:cNvPr id="6" name="TextBox 5">
            <a:extLst>
              <a:ext uri="{FF2B5EF4-FFF2-40B4-BE49-F238E27FC236}">
                <a16:creationId xmlns:a16="http://schemas.microsoft.com/office/drawing/2014/main" id="{0F3051C0-4436-F3DA-629F-5F25C615257C}"/>
              </a:ext>
            </a:extLst>
          </p:cNvPr>
          <p:cNvSpPr txBox="1"/>
          <p:nvPr/>
        </p:nvSpPr>
        <p:spPr>
          <a:xfrm>
            <a:off x="1163782" y="476554"/>
            <a:ext cx="233433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Cloud and XR</a:t>
            </a:r>
          </a:p>
        </p:txBody>
      </p:sp>
      <p:pic>
        <p:nvPicPr>
          <p:cNvPr id="2" name="Picture 2">
            <a:extLst>
              <a:ext uri="{FF2B5EF4-FFF2-40B4-BE49-F238E27FC236}">
                <a16:creationId xmlns:a16="http://schemas.microsoft.com/office/drawing/2014/main" id="{895C0A21-B7CD-4EF3-DEAA-6AF99A780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32" y="4662173"/>
            <a:ext cx="1242141" cy="17192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 machine on a table&#10;&#10;Description automatically generated">
            <a:extLst>
              <a:ext uri="{FF2B5EF4-FFF2-40B4-BE49-F238E27FC236}">
                <a16:creationId xmlns:a16="http://schemas.microsoft.com/office/drawing/2014/main" id="{6317CB71-0F38-7731-A7CB-5156A903F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012261" y="5176019"/>
            <a:ext cx="1124301" cy="93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2993079-E0E4-4FDD-1F9E-EA9D92EF76EC}"/>
              </a:ext>
            </a:extLst>
          </p:cNvPr>
          <p:cNvPicPr>
            <a:picLocks noChangeAspect="1"/>
          </p:cNvPicPr>
          <p:nvPr/>
        </p:nvPicPr>
        <p:blipFill>
          <a:blip r:embed="rId4"/>
          <a:stretch>
            <a:fillRect/>
          </a:stretch>
        </p:blipFill>
        <p:spPr>
          <a:xfrm>
            <a:off x="3428815" y="5080368"/>
            <a:ext cx="1665749" cy="1211779"/>
          </a:xfrm>
          <a:prstGeom prst="rect">
            <a:avLst/>
          </a:prstGeom>
        </p:spPr>
      </p:pic>
      <p:pic>
        <p:nvPicPr>
          <p:cNvPr id="8" name="Picture 7">
            <a:extLst>
              <a:ext uri="{FF2B5EF4-FFF2-40B4-BE49-F238E27FC236}">
                <a16:creationId xmlns:a16="http://schemas.microsoft.com/office/drawing/2014/main" id="{DE39D559-82C1-6C43-368D-E4409B18139A}"/>
              </a:ext>
            </a:extLst>
          </p:cNvPr>
          <p:cNvPicPr>
            <a:picLocks noChangeAspect="1"/>
          </p:cNvPicPr>
          <p:nvPr/>
        </p:nvPicPr>
        <p:blipFill>
          <a:blip r:embed="rId5"/>
          <a:stretch>
            <a:fillRect/>
          </a:stretch>
        </p:blipFill>
        <p:spPr>
          <a:xfrm>
            <a:off x="3655634" y="4325773"/>
            <a:ext cx="972792" cy="672799"/>
          </a:xfrm>
          <a:prstGeom prst="rect">
            <a:avLst/>
          </a:prstGeom>
        </p:spPr>
      </p:pic>
      <p:sp>
        <p:nvSpPr>
          <p:cNvPr id="9" name="TextBox 8">
            <a:extLst>
              <a:ext uri="{FF2B5EF4-FFF2-40B4-BE49-F238E27FC236}">
                <a16:creationId xmlns:a16="http://schemas.microsoft.com/office/drawing/2014/main" id="{BDBDDFB5-19E3-E9AF-E3F3-5D78B6AF83BF}"/>
              </a:ext>
            </a:extLst>
          </p:cNvPr>
          <p:cNvSpPr txBox="1"/>
          <p:nvPr/>
        </p:nvSpPr>
        <p:spPr>
          <a:xfrm>
            <a:off x="191283" y="6238479"/>
            <a:ext cx="1355492" cy="276999"/>
          </a:xfrm>
          <a:prstGeom prst="rect">
            <a:avLst/>
          </a:prstGeom>
          <a:noFill/>
        </p:spPr>
        <p:txBody>
          <a:bodyPr wrap="square" rtlCol="0">
            <a:spAutoFit/>
          </a:bodyPr>
          <a:lstStyle/>
          <a:p>
            <a:r>
              <a:rPr lang="en-US" sz="1200" dirty="0"/>
              <a:t>XYZ coordinates I </a:t>
            </a:r>
          </a:p>
        </p:txBody>
      </p:sp>
      <p:sp>
        <p:nvSpPr>
          <p:cNvPr id="10" name="TextBox 9">
            <a:extLst>
              <a:ext uri="{FF2B5EF4-FFF2-40B4-BE49-F238E27FC236}">
                <a16:creationId xmlns:a16="http://schemas.microsoft.com/office/drawing/2014/main" id="{EE33ECE5-851B-8EB7-8CE3-915FE9642AC7}"/>
              </a:ext>
            </a:extLst>
          </p:cNvPr>
          <p:cNvSpPr txBox="1"/>
          <p:nvPr/>
        </p:nvSpPr>
        <p:spPr>
          <a:xfrm>
            <a:off x="1919673" y="6238479"/>
            <a:ext cx="1355492" cy="276999"/>
          </a:xfrm>
          <a:prstGeom prst="rect">
            <a:avLst/>
          </a:prstGeom>
          <a:noFill/>
        </p:spPr>
        <p:txBody>
          <a:bodyPr wrap="square" rtlCol="0">
            <a:spAutoFit/>
          </a:bodyPr>
          <a:lstStyle/>
          <a:p>
            <a:r>
              <a:rPr lang="en-US" sz="1200" dirty="0"/>
              <a:t>images</a:t>
            </a:r>
          </a:p>
        </p:txBody>
      </p:sp>
      <p:sp>
        <p:nvSpPr>
          <p:cNvPr id="11" name="TextBox 10">
            <a:extLst>
              <a:ext uri="{FF2B5EF4-FFF2-40B4-BE49-F238E27FC236}">
                <a16:creationId xmlns:a16="http://schemas.microsoft.com/office/drawing/2014/main" id="{8DEFB6A5-6729-FDE8-143E-1BD8A0265380}"/>
              </a:ext>
            </a:extLst>
          </p:cNvPr>
          <p:cNvSpPr txBox="1"/>
          <p:nvPr/>
        </p:nvSpPr>
        <p:spPr>
          <a:xfrm>
            <a:off x="3655634" y="6150613"/>
            <a:ext cx="1355492" cy="276999"/>
          </a:xfrm>
          <a:prstGeom prst="rect">
            <a:avLst/>
          </a:prstGeom>
          <a:noFill/>
        </p:spPr>
        <p:txBody>
          <a:bodyPr wrap="square" rtlCol="0">
            <a:spAutoFit/>
          </a:bodyPr>
          <a:lstStyle/>
          <a:p>
            <a:r>
              <a:rPr lang="en-US" sz="1200" dirty="0"/>
              <a:t>AE signals</a:t>
            </a:r>
          </a:p>
        </p:txBody>
      </p:sp>
      <p:pic>
        <p:nvPicPr>
          <p:cNvPr id="12" name="Picture 11">
            <a:extLst>
              <a:ext uri="{FF2B5EF4-FFF2-40B4-BE49-F238E27FC236}">
                <a16:creationId xmlns:a16="http://schemas.microsoft.com/office/drawing/2014/main" id="{46B1EFA4-9263-040F-FC02-C170E887DFAB}"/>
              </a:ext>
            </a:extLst>
          </p:cNvPr>
          <p:cNvPicPr>
            <a:picLocks noChangeAspect="1"/>
          </p:cNvPicPr>
          <p:nvPr/>
        </p:nvPicPr>
        <p:blipFill>
          <a:blip r:embed="rId6"/>
          <a:stretch>
            <a:fillRect/>
          </a:stretch>
        </p:blipFill>
        <p:spPr>
          <a:xfrm>
            <a:off x="4430250" y="938219"/>
            <a:ext cx="1665750" cy="672799"/>
          </a:xfrm>
          <a:prstGeom prst="rect">
            <a:avLst/>
          </a:prstGeom>
        </p:spPr>
      </p:pic>
      <p:sp>
        <p:nvSpPr>
          <p:cNvPr id="13" name="Rectangle: Rounded Corners 12">
            <a:extLst>
              <a:ext uri="{FF2B5EF4-FFF2-40B4-BE49-F238E27FC236}">
                <a16:creationId xmlns:a16="http://schemas.microsoft.com/office/drawing/2014/main" id="{2D9AB1A3-14EF-31AA-BCF7-B5E4D97B85D0}"/>
              </a:ext>
            </a:extLst>
          </p:cNvPr>
          <p:cNvSpPr/>
          <p:nvPr/>
        </p:nvSpPr>
        <p:spPr>
          <a:xfrm>
            <a:off x="3591702" y="1692814"/>
            <a:ext cx="1100655" cy="5792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Sensor data</a:t>
            </a:r>
          </a:p>
        </p:txBody>
      </p:sp>
      <p:sp>
        <p:nvSpPr>
          <p:cNvPr id="14" name="Rectangle: Rounded Corners 13">
            <a:extLst>
              <a:ext uri="{FF2B5EF4-FFF2-40B4-BE49-F238E27FC236}">
                <a16:creationId xmlns:a16="http://schemas.microsoft.com/office/drawing/2014/main" id="{94812A4F-1C91-CEE5-455E-7A24AB2FAD33}"/>
              </a:ext>
            </a:extLst>
          </p:cNvPr>
          <p:cNvSpPr/>
          <p:nvPr/>
        </p:nvSpPr>
        <p:spPr>
          <a:xfrm>
            <a:off x="6096000" y="1692814"/>
            <a:ext cx="1100655" cy="5792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 files</a:t>
            </a:r>
          </a:p>
        </p:txBody>
      </p:sp>
      <p:sp>
        <p:nvSpPr>
          <p:cNvPr id="15" name="Rectangle: Rounded Corners 14">
            <a:extLst>
              <a:ext uri="{FF2B5EF4-FFF2-40B4-BE49-F238E27FC236}">
                <a16:creationId xmlns:a16="http://schemas.microsoft.com/office/drawing/2014/main" id="{65C8B270-6BA0-855D-AEF2-FB746216A829}"/>
              </a:ext>
            </a:extLst>
          </p:cNvPr>
          <p:cNvSpPr/>
          <p:nvPr/>
        </p:nvSpPr>
        <p:spPr>
          <a:xfrm>
            <a:off x="4869566" y="1692813"/>
            <a:ext cx="1049224" cy="5792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AI models</a:t>
            </a:r>
          </a:p>
        </p:txBody>
      </p:sp>
      <p:sp>
        <p:nvSpPr>
          <p:cNvPr id="17" name="TextBox 16">
            <a:extLst>
              <a:ext uri="{FF2B5EF4-FFF2-40B4-BE49-F238E27FC236}">
                <a16:creationId xmlns:a16="http://schemas.microsoft.com/office/drawing/2014/main" id="{D66ADAC5-15D4-EF70-9EAD-14B5DA63639B}"/>
              </a:ext>
            </a:extLst>
          </p:cNvPr>
          <p:cNvSpPr txBox="1"/>
          <p:nvPr/>
        </p:nvSpPr>
        <p:spPr>
          <a:xfrm>
            <a:off x="4261689" y="2362783"/>
            <a:ext cx="2658140" cy="369332"/>
          </a:xfrm>
          <a:prstGeom prst="rect">
            <a:avLst/>
          </a:prstGeom>
          <a:noFill/>
        </p:spPr>
        <p:txBody>
          <a:bodyPr wrap="square" rtlCol="0">
            <a:spAutoFit/>
          </a:bodyPr>
          <a:lstStyle/>
          <a:p>
            <a:r>
              <a:rPr lang="en-US" dirty="0"/>
              <a:t>EC2 compute node</a:t>
            </a:r>
          </a:p>
        </p:txBody>
      </p:sp>
      <p:pic>
        <p:nvPicPr>
          <p:cNvPr id="19" name="Picture 18">
            <a:extLst>
              <a:ext uri="{FF2B5EF4-FFF2-40B4-BE49-F238E27FC236}">
                <a16:creationId xmlns:a16="http://schemas.microsoft.com/office/drawing/2014/main" id="{318C4ECD-39DC-48E8-FF38-9EC7CA7B001D}"/>
              </a:ext>
            </a:extLst>
          </p:cNvPr>
          <p:cNvPicPr>
            <a:picLocks noChangeAspect="1"/>
          </p:cNvPicPr>
          <p:nvPr/>
        </p:nvPicPr>
        <p:blipFill>
          <a:blip r:embed="rId7"/>
          <a:stretch>
            <a:fillRect/>
          </a:stretch>
        </p:blipFill>
        <p:spPr>
          <a:xfrm>
            <a:off x="9159037" y="1161006"/>
            <a:ext cx="2054519" cy="2111801"/>
          </a:xfrm>
          <a:prstGeom prst="rect">
            <a:avLst/>
          </a:prstGeom>
        </p:spPr>
      </p:pic>
      <p:pic>
        <p:nvPicPr>
          <p:cNvPr id="21" name="Picture 20">
            <a:extLst>
              <a:ext uri="{FF2B5EF4-FFF2-40B4-BE49-F238E27FC236}">
                <a16:creationId xmlns:a16="http://schemas.microsoft.com/office/drawing/2014/main" id="{9989DDE7-F0E4-F349-5485-FD8FC952AA2F}"/>
              </a:ext>
            </a:extLst>
          </p:cNvPr>
          <p:cNvPicPr>
            <a:picLocks noChangeAspect="1"/>
          </p:cNvPicPr>
          <p:nvPr/>
        </p:nvPicPr>
        <p:blipFill>
          <a:blip r:embed="rId8"/>
          <a:stretch>
            <a:fillRect/>
          </a:stretch>
        </p:blipFill>
        <p:spPr>
          <a:xfrm>
            <a:off x="8664634" y="3529999"/>
            <a:ext cx="3043324" cy="980499"/>
          </a:xfrm>
          <a:prstGeom prst="rect">
            <a:avLst/>
          </a:prstGeom>
        </p:spPr>
      </p:pic>
      <p:pic>
        <p:nvPicPr>
          <p:cNvPr id="22" name="Picture 21">
            <a:extLst>
              <a:ext uri="{FF2B5EF4-FFF2-40B4-BE49-F238E27FC236}">
                <a16:creationId xmlns:a16="http://schemas.microsoft.com/office/drawing/2014/main" id="{C01F3364-D55F-25E8-1D17-32A6CA5ADB3B}"/>
              </a:ext>
            </a:extLst>
          </p:cNvPr>
          <p:cNvPicPr>
            <a:picLocks noChangeAspect="1"/>
          </p:cNvPicPr>
          <p:nvPr/>
        </p:nvPicPr>
        <p:blipFill>
          <a:blip r:embed="rId8"/>
          <a:stretch>
            <a:fillRect/>
          </a:stretch>
        </p:blipFill>
        <p:spPr>
          <a:xfrm>
            <a:off x="7730854" y="5714420"/>
            <a:ext cx="3043324" cy="980499"/>
          </a:xfrm>
          <a:prstGeom prst="rect">
            <a:avLst/>
          </a:prstGeom>
        </p:spPr>
      </p:pic>
      <p:pic>
        <p:nvPicPr>
          <p:cNvPr id="23" name="Picture 22">
            <a:extLst>
              <a:ext uri="{FF2B5EF4-FFF2-40B4-BE49-F238E27FC236}">
                <a16:creationId xmlns:a16="http://schemas.microsoft.com/office/drawing/2014/main" id="{C3A4CA5B-5AC7-DFE2-2044-2DD7FBFAC1DC}"/>
              </a:ext>
            </a:extLst>
          </p:cNvPr>
          <p:cNvPicPr>
            <a:picLocks noChangeAspect="1"/>
          </p:cNvPicPr>
          <p:nvPr/>
        </p:nvPicPr>
        <p:blipFill>
          <a:blip r:embed="rId8"/>
          <a:stretch>
            <a:fillRect/>
          </a:stretch>
        </p:blipFill>
        <p:spPr>
          <a:xfrm>
            <a:off x="6209192" y="4541310"/>
            <a:ext cx="3043324" cy="980499"/>
          </a:xfrm>
          <a:prstGeom prst="rect">
            <a:avLst/>
          </a:prstGeom>
        </p:spPr>
      </p:pic>
      <p:cxnSp>
        <p:nvCxnSpPr>
          <p:cNvPr id="20" name="Connector: Elbow 19">
            <a:extLst>
              <a:ext uri="{FF2B5EF4-FFF2-40B4-BE49-F238E27FC236}">
                <a16:creationId xmlns:a16="http://schemas.microsoft.com/office/drawing/2014/main" id="{159C6771-3E85-286B-77D0-F5A1A85DA6B8}"/>
              </a:ext>
            </a:extLst>
          </p:cNvPr>
          <p:cNvCxnSpPr>
            <a:stCxn id="3" idx="1"/>
            <a:endCxn id="13" idx="1"/>
          </p:cNvCxnSpPr>
          <p:nvPr/>
        </p:nvCxnSpPr>
        <p:spPr>
          <a:xfrm rot="5400000" flipH="1" flipV="1">
            <a:off x="1534102" y="3022769"/>
            <a:ext cx="3097910" cy="101729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66631017-DFB0-39E8-0647-7BF0211156C8}"/>
              </a:ext>
            </a:extLst>
          </p:cNvPr>
          <p:cNvCxnSpPr>
            <a:stCxn id="2" idx="0"/>
          </p:cNvCxnSpPr>
          <p:nvPr/>
        </p:nvCxnSpPr>
        <p:spPr>
          <a:xfrm rot="5400000" flipH="1" flipV="1">
            <a:off x="1486928" y="3596024"/>
            <a:ext cx="877824" cy="125447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CD0BF2F3-B70F-29D2-49E7-72D66BF6CE3E}"/>
              </a:ext>
            </a:extLst>
          </p:cNvPr>
          <p:cNvCxnSpPr>
            <a:cxnSpLocks/>
            <a:stCxn id="8" idx="0"/>
          </p:cNvCxnSpPr>
          <p:nvPr/>
        </p:nvCxnSpPr>
        <p:spPr>
          <a:xfrm rot="16200000" flipV="1">
            <a:off x="3087509" y="3271252"/>
            <a:ext cx="541424" cy="156761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DE5C938-3E48-6410-4961-E600DA3D74E8}"/>
              </a:ext>
            </a:extLst>
          </p:cNvPr>
          <p:cNvCxnSpPr>
            <a:stCxn id="19" idx="2"/>
            <a:endCxn id="23" idx="0"/>
          </p:cNvCxnSpPr>
          <p:nvPr/>
        </p:nvCxnSpPr>
        <p:spPr>
          <a:xfrm flipH="1">
            <a:off x="7730854" y="3272807"/>
            <a:ext cx="2455443" cy="12685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D9D193D7-13DF-8DE6-DF25-23309D481155}"/>
              </a:ext>
            </a:extLst>
          </p:cNvPr>
          <p:cNvCxnSpPr>
            <a:stCxn id="19" idx="2"/>
            <a:endCxn id="21" idx="0"/>
          </p:cNvCxnSpPr>
          <p:nvPr/>
        </p:nvCxnSpPr>
        <p:spPr>
          <a:xfrm flipH="1">
            <a:off x="10186296" y="3272807"/>
            <a:ext cx="1" cy="257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7C5EAFCA-1920-6B8C-C4D9-5C5C60CA3F69}"/>
              </a:ext>
            </a:extLst>
          </p:cNvPr>
          <p:cNvCxnSpPr>
            <a:stCxn id="19" idx="2"/>
            <a:endCxn id="22" idx="0"/>
          </p:cNvCxnSpPr>
          <p:nvPr/>
        </p:nvCxnSpPr>
        <p:spPr>
          <a:xfrm flipH="1">
            <a:off x="9252516" y="3272807"/>
            <a:ext cx="933781" cy="2441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67B3B16A-22FB-9CF2-CD19-CE33B0025C6D}"/>
              </a:ext>
            </a:extLst>
          </p:cNvPr>
          <p:cNvCxnSpPr>
            <a:stCxn id="16" idx="3"/>
            <a:endCxn id="19" idx="1"/>
          </p:cNvCxnSpPr>
          <p:nvPr/>
        </p:nvCxnSpPr>
        <p:spPr>
          <a:xfrm flipV="1">
            <a:off x="7453423" y="2216907"/>
            <a:ext cx="170561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1FDC257A-7391-58A7-1069-A783794D18B2}"/>
              </a:ext>
            </a:extLst>
          </p:cNvPr>
          <p:cNvSpPr txBox="1"/>
          <p:nvPr/>
        </p:nvSpPr>
        <p:spPr>
          <a:xfrm>
            <a:off x="7435735" y="1847575"/>
            <a:ext cx="1829650" cy="369332"/>
          </a:xfrm>
          <a:prstGeom prst="rect">
            <a:avLst/>
          </a:prstGeom>
          <a:noFill/>
        </p:spPr>
        <p:txBody>
          <a:bodyPr wrap="square" rtlCol="0">
            <a:spAutoFit/>
          </a:bodyPr>
          <a:lstStyle/>
          <a:p>
            <a:r>
              <a:rPr lang="en-US" dirty="0"/>
              <a:t>SSL certificate</a:t>
            </a:r>
          </a:p>
        </p:txBody>
      </p:sp>
    </p:spTree>
    <p:extLst>
      <p:ext uri="{BB962C8B-B14F-4D97-AF65-F5344CB8AC3E}">
        <p14:creationId xmlns:p14="http://schemas.microsoft.com/office/powerpoint/2010/main" val="3420251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DF4C9-4854-CB65-33BE-0E5B686F4DE9}"/>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81F740F2-23D7-808D-B5E2-BB26BE2CC6AC}"/>
              </a:ext>
            </a:extLst>
          </p:cNvPr>
          <p:cNvSpPr/>
          <p:nvPr/>
        </p:nvSpPr>
        <p:spPr>
          <a:xfrm>
            <a:off x="4628426" y="1611018"/>
            <a:ext cx="2824997" cy="121177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A3D41D7-90D4-A2B6-503B-81CD4B71E33A}"/>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9DFA5E9-AF55-F473-61FA-C86BE52CAD49}"/>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4</a:t>
            </a:r>
          </a:p>
        </p:txBody>
      </p:sp>
      <p:sp>
        <p:nvSpPr>
          <p:cNvPr id="6" name="TextBox 5">
            <a:extLst>
              <a:ext uri="{FF2B5EF4-FFF2-40B4-BE49-F238E27FC236}">
                <a16:creationId xmlns:a16="http://schemas.microsoft.com/office/drawing/2014/main" id="{D51F93E7-D1F1-660B-4C11-1CF0F70BC6F2}"/>
              </a:ext>
            </a:extLst>
          </p:cNvPr>
          <p:cNvSpPr txBox="1"/>
          <p:nvPr/>
        </p:nvSpPr>
        <p:spPr>
          <a:xfrm>
            <a:off x="1163782" y="476554"/>
            <a:ext cx="233433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Cloud and XR</a:t>
            </a:r>
          </a:p>
        </p:txBody>
      </p:sp>
      <p:pic>
        <p:nvPicPr>
          <p:cNvPr id="2" name="Picture 2">
            <a:extLst>
              <a:ext uri="{FF2B5EF4-FFF2-40B4-BE49-F238E27FC236}">
                <a16:creationId xmlns:a16="http://schemas.microsoft.com/office/drawing/2014/main" id="{353C0C1C-1FEE-D0B4-C676-50F1A4FE8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59" y="4708339"/>
            <a:ext cx="1242141" cy="17192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 machine on a table&#10;&#10;Description automatically generated">
            <a:extLst>
              <a:ext uri="{FF2B5EF4-FFF2-40B4-BE49-F238E27FC236}">
                <a16:creationId xmlns:a16="http://schemas.microsoft.com/office/drawing/2014/main" id="{6514F0BD-0441-E6F6-87C3-BA8095CD6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012261" y="5176019"/>
            <a:ext cx="1124301" cy="93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515763-E99E-7656-1716-659344B3A7A7}"/>
              </a:ext>
            </a:extLst>
          </p:cNvPr>
          <p:cNvPicPr>
            <a:picLocks noChangeAspect="1"/>
          </p:cNvPicPr>
          <p:nvPr/>
        </p:nvPicPr>
        <p:blipFill>
          <a:blip r:embed="rId4"/>
          <a:stretch>
            <a:fillRect/>
          </a:stretch>
        </p:blipFill>
        <p:spPr>
          <a:xfrm>
            <a:off x="3428815" y="5080368"/>
            <a:ext cx="1665749" cy="1211779"/>
          </a:xfrm>
          <a:prstGeom prst="rect">
            <a:avLst/>
          </a:prstGeom>
        </p:spPr>
      </p:pic>
      <p:pic>
        <p:nvPicPr>
          <p:cNvPr id="8" name="Picture 7">
            <a:extLst>
              <a:ext uri="{FF2B5EF4-FFF2-40B4-BE49-F238E27FC236}">
                <a16:creationId xmlns:a16="http://schemas.microsoft.com/office/drawing/2014/main" id="{B51A8A45-B16C-06CB-04AF-251D0BAEB931}"/>
              </a:ext>
            </a:extLst>
          </p:cNvPr>
          <p:cNvPicPr>
            <a:picLocks noChangeAspect="1"/>
          </p:cNvPicPr>
          <p:nvPr/>
        </p:nvPicPr>
        <p:blipFill>
          <a:blip r:embed="rId5"/>
          <a:stretch>
            <a:fillRect/>
          </a:stretch>
        </p:blipFill>
        <p:spPr>
          <a:xfrm>
            <a:off x="3655634" y="4325773"/>
            <a:ext cx="972792" cy="672799"/>
          </a:xfrm>
          <a:prstGeom prst="rect">
            <a:avLst/>
          </a:prstGeom>
        </p:spPr>
      </p:pic>
      <p:sp>
        <p:nvSpPr>
          <p:cNvPr id="9" name="TextBox 8">
            <a:extLst>
              <a:ext uri="{FF2B5EF4-FFF2-40B4-BE49-F238E27FC236}">
                <a16:creationId xmlns:a16="http://schemas.microsoft.com/office/drawing/2014/main" id="{9FA75DD7-1943-100D-1BE3-F5DB24B9702F}"/>
              </a:ext>
            </a:extLst>
          </p:cNvPr>
          <p:cNvSpPr txBox="1"/>
          <p:nvPr/>
        </p:nvSpPr>
        <p:spPr>
          <a:xfrm>
            <a:off x="191283" y="6238479"/>
            <a:ext cx="1355492" cy="276999"/>
          </a:xfrm>
          <a:prstGeom prst="rect">
            <a:avLst/>
          </a:prstGeom>
          <a:noFill/>
        </p:spPr>
        <p:txBody>
          <a:bodyPr wrap="square" rtlCol="0">
            <a:spAutoFit/>
          </a:bodyPr>
          <a:lstStyle/>
          <a:p>
            <a:r>
              <a:rPr lang="en-US" sz="1200" dirty="0"/>
              <a:t>XYZ coordinates  </a:t>
            </a:r>
          </a:p>
        </p:txBody>
      </p:sp>
      <p:sp>
        <p:nvSpPr>
          <p:cNvPr id="10" name="TextBox 9">
            <a:extLst>
              <a:ext uri="{FF2B5EF4-FFF2-40B4-BE49-F238E27FC236}">
                <a16:creationId xmlns:a16="http://schemas.microsoft.com/office/drawing/2014/main" id="{034C1414-F1C8-DD8C-D542-5A0278D0C19E}"/>
              </a:ext>
            </a:extLst>
          </p:cNvPr>
          <p:cNvSpPr txBox="1"/>
          <p:nvPr/>
        </p:nvSpPr>
        <p:spPr>
          <a:xfrm>
            <a:off x="1919673" y="6238479"/>
            <a:ext cx="1355492" cy="276999"/>
          </a:xfrm>
          <a:prstGeom prst="rect">
            <a:avLst/>
          </a:prstGeom>
          <a:noFill/>
        </p:spPr>
        <p:txBody>
          <a:bodyPr wrap="square" rtlCol="0">
            <a:spAutoFit/>
          </a:bodyPr>
          <a:lstStyle/>
          <a:p>
            <a:r>
              <a:rPr lang="en-US" sz="1200" dirty="0"/>
              <a:t>images</a:t>
            </a:r>
          </a:p>
        </p:txBody>
      </p:sp>
      <p:sp>
        <p:nvSpPr>
          <p:cNvPr id="11" name="TextBox 10">
            <a:extLst>
              <a:ext uri="{FF2B5EF4-FFF2-40B4-BE49-F238E27FC236}">
                <a16:creationId xmlns:a16="http://schemas.microsoft.com/office/drawing/2014/main" id="{538D3273-D3F6-2A59-2762-DC694E6C7EDD}"/>
              </a:ext>
            </a:extLst>
          </p:cNvPr>
          <p:cNvSpPr txBox="1"/>
          <p:nvPr/>
        </p:nvSpPr>
        <p:spPr>
          <a:xfrm>
            <a:off x="3655634" y="6150613"/>
            <a:ext cx="1355492" cy="276999"/>
          </a:xfrm>
          <a:prstGeom prst="rect">
            <a:avLst/>
          </a:prstGeom>
          <a:noFill/>
        </p:spPr>
        <p:txBody>
          <a:bodyPr wrap="square" rtlCol="0">
            <a:spAutoFit/>
          </a:bodyPr>
          <a:lstStyle/>
          <a:p>
            <a:r>
              <a:rPr lang="en-US" sz="1200" dirty="0"/>
              <a:t>AE signals</a:t>
            </a:r>
          </a:p>
        </p:txBody>
      </p:sp>
      <p:pic>
        <p:nvPicPr>
          <p:cNvPr id="12" name="Picture 11">
            <a:extLst>
              <a:ext uri="{FF2B5EF4-FFF2-40B4-BE49-F238E27FC236}">
                <a16:creationId xmlns:a16="http://schemas.microsoft.com/office/drawing/2014/main" id="{DD7F4320-69FA-3198-5F3C-00ADB33C6BC7}"/>
              </a:ext>
            </a:extLst>
          </p:cNvPr>
          <p:cNvPicPr>
            <a:picLocks noChangeAspect="1"/>
          </p:cNvPicPr>
          <p:nvPr/>
        </p:nvPicPr>
        <p:blipFill>
          <a:blip r:embed="rId6"/>
          <a:stretch>
            <a:fillRect/>
          </a:stretch>
        </p:blipFill>
        <p:spPr>
          <a:xfrm>
            <a:off x="4430250" y="938219"/>
            <a:ext cx="1665750" cy="672799"/>
          </a:xfrm>
          <a:prstGeom prst="rect">
            <a:avLst/>
          </a:prstGeom>
        </p:spPr>
      </p:pic>
      <p:sp>
        <p:nvSpPr>
          <p:cNvPr id="13" name="Rectangle: Rounded Corners 12">
            <a:extLst>
              <a:ext uri="{FF2B5EF4-FFF2-40B4-BE49-F238E27FC236}">
                <a16:creationId xmlns:a16="http://schemas.microsoft.com/office/drawing/2014/main" id="{D125B856-727C-041E-023B-49649D6AD26A}"/>
              </a:ext>
            </a:extLst>
          </p:cNvPr>
          <p:cNvSpPr/>
          <p:nvPr/>
        </p:nvSpPr>
        <p:spPr>
          <a:xfrm>
            <a:off x="4848576" y="1692812"/>
            <a:ext cx="1100655" cy="5792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sp>
        <p:nvSpPr>
          <p:cNvPr id="14" name="Rectangle: Rounded Corners 13">
            <a:extLst>
              <a:ext uri="{FF2B5EF4-FFF2-40B4-BE49-F238E27FC236}">
                <a16:creationId xmlns:a16="http://schemas.microsoft.com/office/drawing/2014/main" id="{4C78A5A4-C658-A445-5911-30ECB6996C83}"/>
              </a:ext>
            </a:extLst>
          </p:cNvPr>
          <p:cNvSpPr/>
          <p:nvPr/>
        </p:nvSpPr>
        <p:spPr>
          <a:xfrm>
            <a:off x="6096000" y="1692814"/>
            <a:ext cx="1100655" cy="5792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Python files</a:t>
            </a:r>
          </a:p>
        </p:txBody>
      </p:sp>
      <p:sp>
        <p:nvSpPr>
          <p:cNvPr id="17" name="TextBox 16">
            <a:extLst>
              <a:ext uri="{FF2B5EF4-FFF2-40B4-BE49-F238E27FC236}">
                <a16:creationId xmlns:a16="http://schemas.microsoft.com/office/drawing/2014/main" id="{058B1FEB-7C16-D8F4-1FEE-373D9EF37DDD}"/>
              </a:ext>
            </a:extLst>
          </p:cNvPr>
          <p:cNvSpPr txBox="1"/>
          <p:nvPr/>
        </p:nvSpPr>
        <p:spPr>
          <a:xfrm>
            <a:off x="4880122" y="2335186"/>
            <a:ext cx="2658140" cy="369332"/>
          </a:xfrm>
          <a:prstGeom prst="rect">
            <a:avLst/>
          </a:prstGeom>
          <a:noFill/>
        </p:spPr>
        <p:txBody>
          <a:bodyPr wrap="square" rtlCol="0">
            <a:spAutoFit/>
          </a:bodyPr>
          <a:lstStyle/>
          <a:p>
            <a:r>
              <a:rPr lang="en-US" dirty="0"/>
              <a:t>EC2 compute node</a:t>
            </a:r>
          </a:p>
        </p:txBody>
      </p:sp>
      <p:pic>
        <p:nvPicPr>
          <p:cNvPr id="19" name="Picture 18">
            <a:extLst>
              <a:ext uri="{FF2B5EF4-FFF2-40B4-BE49-F238E27FC236}">
                <a16:creationId xmlns:a16="http://schemas.microsoft.com/office/drawing/2014/main" id="{D0B1DC51-8DD5-642B-DBD2-EDCA33433F57}"/>
              </a:ext>
            </a:extLst>
          </p:cNvPr>
          <p:cNvPicPr>
            <a:picLocks noChangeAspect="1"/>
          </p:cNvPicPr>
          <p:nvPr/>
        </p:nvPicPr>
        <p:blipFill>
          <a:blip r:embed="rId7"/>
          <a:stretch>
            <a:fillRect/>
          </a:stretch>
        </p:blipFill>
        <p:spPr>
          <a:xfrm>
            <a:off x="9159037" y="1161006"/>
            <a:ext cx="2054519" cy="2111801"/>
          </a:xfrm>
          <a:prstGeom prst="rect">
            <a:avLst/>
          </a:prstGeom>
        </p:spPr>
      </p:pic>
      <p:pic>
        <p:nvPicPr>
          <p:cNvPr id="21" name="Picture 20">
            <a:extLst>
              <a:ext uri="{FF2B5EF4-FFF2-40B4-BE49-F238E27FC236}">
                <a16:creationId xmlns:a16="http://schemas.microsoft.com/office/drawing/2014/main" id="{8E150857-445A-F296-412A-1AC8B89DF95A}"/>
              </a:ext>
            </a:extLst>
          </p:cNvPr>
          <p:cNvPicPr>
            <a:picLocks noChangeAspect="1"/>
          </p:cNvPicPr>
          <p:nvPr/>
        </p:nvPicPr>
        <p:blipFill>
          <a:blip r:embed="rId8"/>
          <a:stretch>
            <a:fillRect/>
          </a:stretch>
        </p:blipFill>
        <p:spPr>
          <a:xfrm>
            <a:off x="8664634" y="3529999"/>
            <a:ext cx="3043324" cy="980499"/>
          </a:xfrm>
          <a:prstGeom prst="rect">
            <a:avLst/>
          </a:prstGeom>
        </p:spPr>
      </p:pic>
      <p:pic>
        <p:nvPicPr>
          <p:cNvPr id="22" name="Picture 21">
            <a:extLst>
              <a:ext uri="{FF2B5EF4-FFF2-40B4-BE49-F238E27FC236}">
                <a16:creationId xmlns:a16="http://schemas.microsoft.com/office/drawing/2014/main" id="{366DCA95-A1DD-9B81-D9D3-1475FE9AE5E3}"/>
              </a:ext>
            </a:extLst>
          </p:cNvPr>
          <p:cNvPicPr>
            <a:picLocks noChangeAspect="1"/>
          </p:cNvPicPr>
          <p:nvPr/>
        </p:nvPicPr>
        <p:blipFill>
          <a:blip r:embed="rId8"/>
          <a:stretch>
            <a:fillRect/>
          </a:stretch>
        </p:blipFill>
        <p:spPr>
          <a:xfrm>
            <a:off x="7730854" y="5714420"/>
            <a:ext cx="3043324" cy="980499"/>
          </a:xfrm>
          <a:prstGeom prst="rect">
            <a:avLst/>
          </a:prstGeom>
        </p:spPr>
      </p:pic>
      <p:pic>
        <p:nvPicPr>
          <p:cNvPr id="23" name="Picture 22">
            <a:extLst>
              <a:ext uri="{FF2B5EF4-FFF2-40B4-BE49-F238E27FC236}">
                <a16:creationId xmlns:a16="http://schemas.microsoft.com/office/drawing/2014/main" id="{EEA72B95-15F5-D5B7-0C61-0D881C0A5424}"/>
              </a:ext>
            </a:extLst>
          </p:cNvPr>
          <p:cNvPicPr>
            <a:picLocks noChangeAspect="1"/>
          </p:cNvPicPr>
          <p:nvPr/>
        </p:nvPicPr>
        <p:blipFill>
          <a:blip r:embed="rId8"/>
          <a:stretch>
            <a:fillRect/>
          </a:stretch>
        </p:blipFill>
        <p:spPr>
          <a:xfrm>
            <a:off x="6209192" y="4541310"/>
            <a:ext cx="3043324" cy="980499"/>
          </a:xfrm>
          <a:prstGeom prst="rect">
            <a:avLst/>
          </a:prstGeom>
        </p:spPr>
      </p:pic>
      <p:cxnSp>
        <p:nvCxnSpPr>
          <p:cNvPr id="32" name="Straight Arrow Connector 31">
            <a:extLst>
              <a:ext uri="{FF2B5EF4-FFF2-40B4-BE49-F238E27FC236}">
                <a16:creationId xmlns:a16="http://schemas.microsoft.com/office/drawing/2014/main" id="{6E31792A-3B89-4772-20A4-FBDF65B735D5}"/>
              </a:ext>
            </a:extLst>
          </p:cNvPr>
          <p:cNvCxnSpPr>
            <a:stCxn id="19" idx="2"/>
            <a:endCxn id="23" idx="0"/>
          </p:cNvCxnSpPr>
          <p:nvPr/>
        </p:nvCxnSpPr>
        <p:spPr>
          <a:xfrm flipH="1">
            <a:off x="7730854" y="3272807"/>
            <a:ext cx="2455443" cy="12685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EFB8BA1-334B-247E-E377-06A60E05258D}"/>
              </a:ext>
            </a:extLst>
          </p:cNvPr>
          <p:cNvCxnSpPr>
            <a:stCxn id="19" idx="2"/>
            <a:endCxn id="21" idx="0"/>
          </p:cNvCxnSpPr>
          <p:nvPr/>
        </p:nvCxnSpPr>
        <p:spPr>
          <a:xfrm flipH="1">
            <a:off x="10186296" y="3272807"/>
            <a:ext cx="1" cy="2571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F2BB99C7-4C25-A2CE-3E41-35CF7AFB9391}"/>
              </a:ext>
            </a:extLst>
          </p:cNvPr>
          <p:cNvCxnSpPr>
            <a:stCxn id="19" idx="2"/>
            <a:endCxn id="22" idx="0"/>
          </p:cNvCxnSpPr>
          <p:nvPr/>
        </p:nvCxnSpPr>
        <p:spPr>
          <a:xfrm flipH="1">
            <a:off x="9252516" y="3272807"/>
            <a:ext cx="933781" cy="2441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B9D57CEA-C88A-444C-5934-62F5F3CB78BE}"/>
              </a:ext>
            </a:extLst>
          </p:cNvPr>
          <p:cNvCxnSpPr>
            <a:cxnSpLocks/>
            <a:stCxn id="16" idx="3"/>
            <a:endCxn id="19" idx="1"/>
          </p:cNvCxnSpPr>
          <p:nvPr/>
        </p:nvCxnSpPr>
        <p:spPr>
          <a:xfrm flipV="1">
            <a:off x="7453423" y="2216907"/>
            <a:ext cx="1705614"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CB8FD96E-7EC7-268B-6A43-626F36967A62}"/>
              </a:ext>
            </a:extLst>
          </p:cNvPr>
          <p:cNvSpPr/>
          <p:nvPr/>
        </p:nvSpPr>
        <p:spPr>
          <a:xfrm>
            <a:off x="1196406" y="3262519"/>
            <a:ext cx="2832385" cy="85289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FD7ECCA-787E-3955-9C50-7FB1B7420471}"/>
              </a:ext>
            </a:extLst>
          </p:cNvPr>
          <p:cNvSpPr txBox="1"/>
          <p:nvPr/>
        </p:nvSpPr>
        <p:spPr>
          <a:xfrm>
            <a:off x="1330859" y="3765692"/>
            <a:ext cx="2965893" cy="369332"/>
          </a:xfrm>
          <a:prstGeom prst="rect">
            <a:avLst/>
          </a:prstGeom>
          <a:noFill/>
        </p:spPr>
        <p:txBody>
          <a:bodyPr wrap="square" rtlCol="0">
            <a:spAutoFit/>
          </a:bodyPr>
          <a:lstStyle/>
          <a:p>
            <a:r>
              <a:rPr lang="en-US" dirty="0"/>
              <a:t>Edge/local compute node</a:t>
            </a:r>
          </a:p>
        </p:txBody>
      </p:sp>
      <p:sp>
        <p:nvSpPr>
          <p:cNvPr id="28" name="TextBox 27">
            <a:extLst>
              <a:ext uri="{FF2B5EF4-FFF2-40B4-BE49-F238E27FC236}">
                <a16:creationId xmlns:a16="http://schemas.microsoft.com/office/drawing/2014/main" id="{97C8AE08-6F94-841B-2F0E-5C391BD256D0}"/>
              </a:ext>
            </a:extLst>
          </p:cNvPr>
          <p:cNvSpPr txBox="1"/>
          <p:nvPr/>
        </p:nvSpPr>
        <p:spPr>
          <a:xfrm>
            <a:off x="7435735" y="1847575"/>
            <a:ext cx="1829650" cy="369332"/>
          </a:xfrm>
          <a:prstGeom prst="rect">
            <a:avLst/>
          </a:prstGeom>
          <a:noFill/>
        </p:spPr>
        <p:txBody>
          <a:bodyPr wrap="square" rtlCol="0">
            <a:spAutoFit/>
          </a:bodyPr>
          <a:lstStyle/>
          <a:p>
            <a:r>
              <a:rPr lang="en-US" dirty="0"/>
              <a:t>SSL certificate</a:t>
            </a:r>
          </a:p>
        </p:txBody>
      </p:sp>
      <p:sp>
        <p:nvSpPr>
          <p:cNvPr id="30" name="Rectangle: Rounded Corners 29">
            <a:extLst>
              <a:ext uri="{FF2B5EF4-FFF2-40B4-BE49-F238E27FC236}">
                <a16:creationId xmlns:a16="http://schemas.microsoft.com/office/drawing/2014/main" id="{E7F42569-5A3C-90BD-555E-B5588B98C7BC}"/>
              </a:ext>
            </a:extLst>
          </p:cNvPr>
          <p:cNvSpPr/>
          <p:nvPr/>
        </p:nvSpPr>
        <p:spPr>
          <a:xfrm>
            <a:off x="1294560" y="3386231"/>
            <a:ext cx="753898" cy="3794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Sensor data</a:t>
            </a:r>
          </a:p>
        </p:txBody>
      </p:sp>
      <p:sp>
        <p:nvSpPr>
          <p:cNvPr id="31" name="Rectangle: Rounded Corners 30">
            <a:extLst>
              <a:ext uri="{FF2B5EF4-FFF2-40B4-BE49-F238E27FC236}">
                <a16:creationId xmlns:a16="http://schemas.microsoft.com/office/drawing/2014/main" id="{2626A83A-81CE-A085-7404-DBEDB9524623}"/>
              </a:ext>
            </a:extLst>
          </p:cNvPr>
          <p:cNvSpPr/>
          <p:nvPr/>
        </p:nvSpPr>
        <p:spPr>
          <a:xfrm>
            <a:off x="3048115" y="3417682"/>
            <a:ext cx="753898" cy="3794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Python files</a:t>
            </a:r>
          </a:p>
        </p:txBody>
      </p:sp>
      <p:sp>
        <p:nvSpPr>
          <p:cNvPr id="33" name="Rectangle: Rounded Corners 32">
            <a:extLst>
              <a:ext uri="{FF2B5EF4-FFF2-40B4-BE49-F238E27FC236}">
                <a16:creationId xmlns:a16="http://schemas.microsoft.com/office/drawing/2014/main" id="{88CF42DA-500D-41AE-3F6A-23066DF23901}"/>
              </a:ext>
            </a:extLst>
          </p:cNvPr>
          <p:cNvSpPr/>
          <p:nvPr/>
        </p:nvSpPr>
        <p:spPr>
          <a:xfrm>
            <a:off x="2141937" y="3417682"/>
            <a:ext cx="718670" cy="3794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AI models</a:t>
            </a:r>
          </a:p>
        </p:txBody>
      </p:sp>
      <p:cxnSp>
        <p:nvCxnSpPr>
          <p:cNvPr id="37" name="Connector: Elbow 36">
            <a:extLst>
              <a:ext uri="{FF2B5EF4-FFF2-40B4-BE49-F238E27FC236}">
                <a16:creationId xmlns:a16="http://schemas.microsoft.com/office/drawing/2014/main" id="{575A3209-92BB-913D-B2DC-614E0BD1FC2E}"/>
              </a:ext>
            </a:extLst>
          </p:cNvPr>
          <p:cNvCxnSpPr>
            <a:stCxn id="26" idx="0"/>
            <a:endCxn id="13" idx="1"/>
          </p:cNvCxnSpPr>
          <p:nvPr/>
        </p:nvCxnSpPr>
        <p:spPr>
          <a:xfrm rot="5400000" flipH="1" flipV="1">
            <a:off x="3090556" y="1504500"/>
            <a:ext cx="1280062" cy="223597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D21EF881-D957-7BFB-EFEB-C208140AAE5C}"/>
              </a:ext>
            </a:extLst>
          </p:cNvPr>
          <p:cNvCxnSpPr>
            <a:stCxn id="3" idx="1"/>
          </p:cNvCxnSpPr>
          <p:nvPr/>
        </p:nvCxnSpPr>
        <p:spPr>
          <a:xfrm flipH="1" flipV="1">
            <a:off x="2573907" y="4145153"/>
            <a:ext cx="505" cy="935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Connector: Elbow 43">
            <a:extLst>
              <a:ext uri="{FF2B5EF4-FFF2-40B4-BE49-F238E27FC236}">
                <a16:creationId xmlns:a16="http://schemas.microsoft.com/office/drawing/2014/main" id="{39E15DA3-6490-4A20-E7CA-B8D0CCFE0853}"/>
              </a:ext>
            </a:extLst>
          </p:cNvPr>
          <p:cNvCxnSpPr>
            <a:stCxn id="2" idx="0"/>
            <a:endCxn id="26" idx="1"/>
          </p:cNvCxnSpPr>
          <p:nvPr/>
        </p:nvCxnSpPr>
        <p:spPr>
          <a:xfrm rot="5400000" flipH="1" flipV="1">
            <a:off x="589783" y="4101716"/>
            <a:ext cx="1019371" cy="19387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876908C6-2DB5-909B-265A-2565C7F01D1E}"/>
              </a:ext>
            </a:extLst>
          </p:cNvPr>
          <p:cNvCxnSpPr>
            <a:stCxn id="8" idx="0"/>
            <a:endCxn id="26" idx="3"/>
          </p:cNvCxnSpPr>
          <p:nvPr/>
        </p:nvCxnSpPr>
        <p:spPr>
          <a:xfrm rot="16200000" flipV="1">
            <a:off x="3767009" y="3950751"/>
            <a:ext cx="636805" cy="1132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3563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597DD-C096-0FF7-C467-88BB77779443}"/>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CEFBC56A-4F49-E9B8-F88B-B5E8C2DD573A}"/>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3233D57-A8E6-C302-F5CF-DC39A64F1969}"/>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4</a:t>
            </a:r>
          </a:p>
        </p:txBody>
      </p:sp>
      <p:sp>
        <p:nvSpPr>
          <p:cNvPr id="6" name="TextBox 5">
            <a:extLst>
              <a:ext uri="{FF2B5EF4-FFF2-40B4-BE49-F238E27FC236}">
                <a16:creationId xmlns:a16="http://schemas.microsoft.com/office/drawing/2014/main" id="{239805B8-FD3C-733C-3F10-D04B9F01FA36}"/>
              </a:ext>
            </a:extLst>
          </p:cNvPr>
          <p:cNvSpPr txBox="1"/>
          <p:nvPr/>
        </p:nvSpPr>
        <p:spPr>
          <a:xfrm>
            <a:off x="1163782" y="476554"/>
            <a:ext cx="2334330"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Cloud and XR</a:t>
            </a:r>
          </a:p>
        </p:txBody>
      </p:sp>
      <p:pic>
        <p:nvPicPr>
          <p:cNvPr id="20" name="Picture 19">
            <a:extLst>
              <a:ext uri="{FF2B5EF4-FFF2-40B4-BE49-F238E27FC236}">
                <a16:creationId xmlns:a16="http://schemas.microsoft.com/office/drawing/2014/main" id="{E4CF9BC1-9FE9-2372-EEB7-4448F290BFE0}"/>
              </a:ext>
            </a:extLst>
          </p:cNvPr>
          <p:cNvPicPr>
            <a:picLocks noChangeAspect="1"/>
          </p:cNvPicPr>
          <p:nvPr/>
        </p:nvPicPr>
        <p:blipFill>
          <a:blip r:embed="rId2"/>
          <a:stretch>
            <a:fillRect/>
          </a:stretch>
        </p:blipFill>
        <p:spPr>
          <a:xfrm>
            <a:off x="1163782" y="3950089"/>
            <a:ext cx="4737288" cy="2652158"/>
          </a:xfrm>
          <a:prstGeom prst="rect">
            <a:avLst/>
          </a:prstGeom>
        </p:spPr>
      </p:pic>
      <p:pic>
        <p:nvPicPr>
          <p:cNvPr id="22" name="Picture 21">
            <a:extLst>
              <a:ext uri="{FF2B5EF4-FFF2-40B4-BE49-F238E27FC236}">
                <a16:creationId xmlns:a16="http://schemas.microsoft.com/office/drawing/2014/main" id="{60B154DF-D084-4F1D-6840-55A888CE7A55}"/>
              </a:ext>
            </a:extLst>
          </p:cNvPr>
          <p:cNvPicPr>
            <a:picLocks noChangeAspect="1"/>
          </p:cNvPicPr>
          <p:nvPr/>
        </p:nvPicPr>
        <p:blipFill>
          <a:blip r:embed="rId3"/>
          <a:stretch>
            <a:fillRect/>
          </a:stretch>
        </p:blipFill>
        <p:spPr>
          <a:xfrm>
            <a:off x="5986130" y="4004485"/>
            <a:ext cx="5091581" cy="2543367"/>
          </a:xfrm>
          <a:prstGeom prst="rect">
            <a:avLst/>
          </a:prstGeom>
        </p:spPr>
      </p:pic>
      <p:pic>
        <p:nvPicPr>
          <p:cNvPr id="24" name="Picture 23">
            <a:extLst>
              <a:ext uri="{FF2B5EF4-FFF2-40B4-BE49-F238E27FC236}">
                <a16:creationId xmlns:a16="http://schemas.microsoft.com/office/drawing/2014/main" id="{E2108B71-65CD-296A-A4F9-ABA9B10155A5}"/>
              </a:ext>
            </a:extLst>
          </p:cNvPr>
          <p:cNvPicPr>
            <a:picLocks noChangeAspect="1"/>
          </p:cNvPicPr>
          <p:nvPr/>
        </p:nvPicPr>
        <p:blipFill>
          <a:blip r:embed="rId4"/>
          <a:stretch>
            <a:fillRect/>
          </a:stretch>
        </p:blipFill>
        <p:spPr>
          <a:xfrm>
            <a:off x="1035328" y="1338265"/>
            <a:ext cx="10042383" cy="2543367"/>
          </a:xfrm>
          <a:prstGeom prst="rect">
            <a:avLst/>
          </a:prstGeom>
        </p:spPr>
      </p:pic>
    </p:spTree>
    <p:extLst>
      <p:ext uri="{BB962C8B-B14F-4D97-AF65-F5344CB8AC3E}">
        <p14:creationId xmlns:p14="http://schemas.microsoft.com/office/powerpoint/2010/main" val="1096296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0D27F6-EFDA-23BE-5427-18FA594DFEDD}"/>
              </a:ext>
            </a:extLst>
          </p:cNvPr>
          <p:cNvSpPr>
            <a:spLocks noGrp="1"/>
          </p:cNvSpPr>
          <p:nvPr>
            <p:ph type="sldNum" sz="quarter" idx="12"/>
          </p:nvPr>
        </p:nvSpPr>
        <p:spPr/>
        <p:txBody>
          <a:bodyPr/>
          <a:lstStyle/>
          <a:p>
            <a:fld id="{C7DA4AE7-BF58-4D44-80BF-527B0DDA1114}" type="slidenum">
              <a:rPr lang="en-US" smtClean="0"/>
              <a:t>35</a:t>
            </a:fld>
            <a:endParaRPr lang="en-US"/>
          </a:p>
        </p:txBody>
      </p:sp>
      <p:sp>
        <p:nvSpPr>
          <p:cNvPr id="6" name="Title 5">
            <a:extLst>
              <a:ext uri="{FF2B5EF4-FFF2-40B4-BE49-F238E27FC236}">
                <a16:creationId xmlns:a16="http://schemas.microsoft.com/office/drawing/2014/main" id="{FB2139C0-DC1B-B076-38DF-2608B4BEE6E1}"/>
              </a:ext>
            </a:extLst>
          </p:cNvPr>
          <p:cNvSpPr txBox="1">
            <a:spLocks noGrp="1"/>
          </p:cNvSpPr>
          <p:nvPr>
            <p:ph type="title"/>
          </p:nvPr>
        </p:nvSpPr>
        <p:spPr>
          <a:xfrm>
            <a:off x="1422400" y="1934756"/>
            <a:ext cx="10515600" cy="1200329"/>
          </a:xfrm>
          <a:prstGeom prst="rect">
            <a:avLst/>
          </a:prstGeom>
          <a:noFill/>
        </p:spPr>
        <p:txBody>
          <a:bodyPr wrap="square" rtlCol="0">
            <a:spAutoFit/>
          </a:bodyPr>
          <a:lstStyle/>
          <a:p>
            <a:r>
              <a:rPr lang="en-US" sz="4800" b="1" i="0" u="none" strike="noStrike">
                <a:solidFill>
                  <a:srgbClr val="5C0000"/>
                </a:solidFill>
                <a:effectLst/>
                <a:latin typeface="Times New Roman" panose="02020603050405020304" pitchFamily="18" charset="0"/>
                <a:cs typeface="Times New Roman" panose="02020603050405020304" pitchFamily="18" charset="0"/>
              </a:rPr>
              <a:t>Thank you for your attention!</a:t>
            </a:r>
          </a:p>
          <a:p>
            <a:r>
              <a:rPr lang="en-US" sz="3200" b="1">
                <a:solidFill>
                  <a:srgbClr val="102C48"/>
                </a:solidFill>
                <a:latin typeface="Times New Roman" panose="02020603050405020304" pitchFamily="18" charset="0"/>
                <a:cs typeface="Times New Roman" panose="02020603050405020304" pitchFamily="18" charset="0"/>
              </a:rPr>
              <a:t>Questions?</a:t>
            </a:r>
            <a:endParaRPr lang="en-US" sz="3200">
              <a:solidFill>
                <a:srgbClr val="102C48"/>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B97969B-7951-EE40-2973-876991439D66}"/>
              </a:ext>
            </a:extLst>
          </p:cNvPr>
          <p:cNvSpPr txBox="1"/>
          <p:nvPr/>
        </p:nvSpPr>
        <p:spPr>
          <a:xfrm>
            <a:off x="2130093" y="4615293"/>
            <a:ext cx="4443076" cy="1877437"/>
          </a:xfrm>
          <a:prstGeom prst="rect">
            <a:avLst/>
          </a:prstGeom>
          <a:noFill/>
        </p:spPr>
        <p:txBody>
          <a:bodyPr wrap="none" rtlCol="0">
            <a:spAutoFit/>
          </a:bodyPr>
          <a:lstStyle/>
          <a:p>
            <a:r>
              <a:rPr lang="en-US" sz="2400" u="sng" dirty="0">
                <a:solidFill>
                  <a:srgbClr val="102C48"/>
                </a:solidFill>
                <a:hlinkClick r:id="rId2">
                  <a:extLst>
                    <a:ext uri="{A12FA001-AC4F-418D-AE19-62706E023703}">
                      <ahyp:hlinkClr xmlns:ahyp="http://schemas.microsoft.com/office/drawing/2018/hyperlinkcolor" val="tx"/>
                    </a:ext>
                  </a:extLst>
                </a:hlinkClick>
              </a:rPr>
              <a:t>kontsos@rowan.edu</a:t>
            </a:r>
            <a:endParaRPr lang="en-US" sz="2400" u="sng" dirty="0">
              <a:solidFill>
                <a:srgbClr val="102C48"/>
              </a:solidFill>
            </a:endParaRPr>
          </a:p>
          <a:p>
            <a:r>
              <a:rPr lang="en-US" sz="2400" u="sng" dirty="0">
                <a:solidFill>
                  <a:srgbClr val="102C48"/>
                </a:solidFill>
                <a:hlinkClick r:id="rId3">
                  <a:extLst>
                    <a:ext uri="{A12FA001-AC4F-418D-AE19-62706E023703}">
                      <ahyp:hlinkClr xmlns:ahyp="http://schemas.microsoft.com/office/drawing/2018/hyperlinkcolor" val="tx"/>
                    </a:ext>
                  </a:extLst>
                </a:hlinkClick>
              </a:rPr>
              <a:t>bensid28@students.rowan.edu</a:t>
            </a:r>
            <a:endParaRPr lang="en-US" sz="2400" u="sng" dirty="0">
              <a:solidFill>
                <a:srgbClr val="102C48"/>
              </a:solidFill>
            </a:endParaRPr>
          </a:p>
          <a:p>
            <a:r>
              <a:rPr lang="en-US" sz="2400" u="sng" dirty="0">
                <a:solidFill>
                  <a:srgbClr val="102C48"/>
                </a:solidFill>
              </a:rPr>
              <a:t>bahria76@rowan.edu </a:t>
            </a:r>
          </a:p>
          <a:p>
            <a:r>
              <a:rPr lang="en-US" sz="2400" u="sng" dirty="0">
                <a:solidFill>
                  <a:srgbClr val="102C48"/>
                </a:solidFill>
              </a:rPr>
              <a:t>nunnas57@students.rowan.edu</a:t>
            </a:r>
          </a:p>
          <a:p>
            <a:endParaRPr lang="en-US" sz="2000" u="sng" dirty="0">
              <a:solidFill>
                <a:srgbClr val="102C48"/>
              </a:solidFill>
            </a:endParaRPr>
          </a:p>
        </p:txBody>
      </p:sp>
    </p:spTree>
    <p:extLst>
      <p:ext uri="{BB962C8B-B14F-4D97-AF65-F5344CB8AC3E}">
        <p14:creationId xmlns:p14="http://schemas.microsoft.com/office/powerpoint/2010/main" val="50688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920368E-E7C5-2D02-B8F0-63DDF0CE65DF}"/>
              </a:ext>
            </a:extLst>
          </p:cNvPr>
          <p:cNvSpPr/>
          <p:nvPr/>
        </p:nvSpPr>
        <p:spPr>
          <a:xfrm>
            <a:off x="191283" y="208119"/>
            <a:ext cx="972499" cy="1011081"/>
          </a:xfrm>
          <a:prstGeom prst="ellipse">
            <a:avLst/>
          </a:prstGeom>
          <a:gradFill>
            <a:gsLst>
              <a:gs pos="40000">
                <a:schemeClr val="bg1">
                  <a:lumMod val="95000"/>
                </a:schemeClr>
              </a:gs>
              <a:gs pos="100000">
                <a:schemeClr val="bg1">
                  <a:shade val="67500"/>
                  <a:satMod val="115000"/>
                </a:schemeClr>
              </a:gs>
              <a:gs pos="100000">
                <a:schemeClr val="bg1">
                  <a:shade val="100000"/>
                  <a:satMod val="11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B0D630-A0EC-B485-9082-6EAE56DC14C6}"/>
              </a:ext>
            </a:extLst>
          </p:cNvPr>
          <p:cNvSpPr txBox="1"/>
          <p:nvPr/>
        </p:nvSpPr>
        <p:spPr>
          <a:xfrm>
            <a:off x="462675" y="421271"/>
            <a:ext cx="572654" cy="584775"/>
          </a:xfrm>
          <a:prstGeom prst="rect">
            <a:avLst/>
          </a:prstGeom>
          <a:noFill/>
        </p:spPr>
        <p:txBody>
          <a:bodyPr wrap="square" rtlCol="0">
            <a:spAutoFit/>
          </a:bodyPr>
          <a:lstStyle/>
          <a:p>
            <a:r>
              <a:rPr lang="en-US" sz="3200" b="1" dirty="0">
                <a:solidFill>
                  <a:schemeClr val="accent2">
                    <a:lumMod val="50000"/>
                  </a:schemeClr>
                </a:solidFill>
                <a:latin typeface="Times New Roman" panose="02020603050405020304" pitchFamily="18" charset="0"/>
                <a:cs typeface="Times New Roman" panose="02020603050405020304" pitchFamily="18" charset="0"/>
              </a:rPr>
              <a:t>1</a:t>
            </a:r>
          </a:p>
        </p:txBody>
      </p:sp>
      <p:sp>
        <p:nvSpPr>
          <p:cNvPr id="6" name="TextBox 5">
            <a:extLst>
              <a:ext uri="{FF2B5EF4-FFF2-40B4-BE49-F238E27FC236}">
                <a16:creationId xmlns:a16="http://schemas.microsoft.com/office/drawing/2014/main" id="{50CD57F0-4B0B-B2D5-A4A2-2F0C351613E1}"/>
              </a:ext>
            </a:extLst>
          </p:cNvPr>
          <p:cNvSpPr txBox="1"/>
          <p:nvPr/>
        </p:nvSpPr>
        <p:spPr>
          <a:xfrm>
            <a:off x="857808" y="482825"/>
            <a:ext cx="3113829"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Project Overview</a:t>
            </a:r>
          </a:p>
        </p:txBody>
      </p:sp>
      <p:pic>
        <p:nvPicPr>
          <p:cNvPr id="7" name="Picture 2">
            <a:extLst>
              <a:ext uri="{FF2B5EF4-FFF2-40B4-BE49-F238E27FC236}">
                <a16:creationId xmlns:a16="http://schemas.microsoft.com/office/drawing/2014/main" id="{0E495AB4-2C95-43B9-FDAD-DE143972F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213" y="1097330"/>
            <a:ext cx="3354960" cy="37462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A34023B-A07B-8BDF-D5EB-AC5B4C2F69FC}"/>
              </a:ext>
            </a:extLst>
          </p:cNvPr>
          <p:cNvPicPr>
            <a:picLocks noChangeAspect="1"/>
          </p:cNvPicPr>
          <p:nvPr/>
        </p:nvPicPr>
        <p:blipFill>
          <a:blip r:embed="rId3"/>
          <a:stretch>
            <a:fillRect/>
          </a:stretch>
        </p:blipFill>
        <p:spPr>
          <a:xfrm>
            <a:off x="562697" y="3035219"/>
            <a:ext cx="2479941" cy="3441216"/>
          </a:xfrm>
          <a:prstGeom prst="rect">
            <a:avLst/>
          </a:prstGeom>
        </p:spPr>
      </p:pic>
      <p:sp>
        <p:nvSpPr>
          <p:cNvPr id="8" name="Oval 7">
            <a:extLst>
              <a:ext uri="{FF2B5EF4-FFF2-40B4-BE49-F238E27FC236}">
                <a16:creationId xmlns:a16="http://schemas.microsoft.com/office/drawing/2014/main" id="{00D6D50F-1F79-4112-5C11-A2DAA223CC1A}"/>
              </a:ext>
            </a:extLst>
          </p:cNvPr>
          <p:cNvSpPr/>
          <p:nvPr/>
        </p:nvSpPr>
        <p:spPr>
          <a:xfrm>
            <a:off x="5154785" y="4689694"/>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18BCCC4-33BA-2E2D-7DB6-2965F83CF02F}"/>
              </a:ext>
            </a:extLst>
          </p:cNvPr>
          <p:cNvCxnSpPr>
            <a:cxnSpLocks/>
          </p:cNvCxnSpPr>
          <p:nvPr/>
        </p:nvCxnSpPr>
        <p:spPr>
          <a:xfrm>
            <a:off x="5372069" y="5160474"/>
            <a:ext cx="0" cy="1706579"/>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CE22F7CB-6208-3E10-A3CC-777944C5F44D}"/>
              </a:ext>
            </a:extLst>
          </p:cNvPr>
          <p:cNvSpPr txBox="1"/>
          <p:nvPr/>
        </p:nvSpPr>
        <p:spPr>
          <a:xfrm>
            <a:off x="4320663"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1</a:t>
            </a:r>
          </a:p>
        </p:txBody>
      </p:sp>
      <p:sp>
        <p:nvSpPr>
          <p:cNvPr id="15" name="TextBox 14">
            <a:extLst>
              <a:ext uri="{FF2B5EF4-FFF2-40B4-BE49-F238E27FC236}">
                <a16:creationId xmlns:a16="http://schemas.microsoft.com/office/drawing/2014/main" id="{4AE2EF77-7EC3-9FA3-AF15-065BD6E789E1}"/>
              </a:ext>
            </a:extLst>
          </p:cNvPr>
          <p:cNvSpPr txBox="1"/>
          <p:nvPr/>
        </p:nvSpPr>
        <p:spPr>
          <a:xfrm>
            <a:off x="3971637" y="3243944"/>
            <a:ext cx="2549551" cy="369332"/>
          </a:xfrm>
          <a:prstGeom prst="rect">
            <a:avLst/>
          </a:prstGeom>
          <a:noFill/>
        </p:spPr>
        <p:txBody>
          <a:bodyPr wrap="square" rtlCol="0">
            <a:spAutoFit/>
          </a:bodyPr>
          <a:lstStyle/>
          <a:p>
            <a:r>
              <a:rPr lang="en-US" b="1" dirty="0">
                <a:solidFill>
                  <a:schemeClr val="accent2">
                    <a:lumMod val="50000"/>
                  </a:schemeClr>
                </a:solidFill>
              </a:rPr>
              <a:t>PHYSICAL 3D PRINTER</a:t>
            </a:r>
          </a:p>
        </p:txBody>
      </p:sp>
      <p:sp>
        <p:nvSpPr>
          <p:cNvPr id="16" name="TextBox 15">
            <a:extLst>
              <a:ext uri="{FF2B5EF4-FFF2-40B4-BE49-F238E27FC236}">
                <a16:creationId xmlns:a16="http://schemas.microsoft.com/office/drawing/2014/main" id="{2A64ECF5-FE2B-AA00-6F39-E3F501886815}"/>
              </a:ext>
            </a:extLst>
          </p:cNvPr>
          <p:cNvSpPr txBox="1"/>
          <p:nvPr/>
        </p:nvSpPr>
        <p:spPr>
          <a:xfrm>
            <a:off x="3819074" y="3613276"/>
            <a:ext cx="2854676" cy="923330"/>
          </a:xfrm>
          <a:prstGeom prst="rect">
            <a:avLst/>
          </a:prstGeom>
          <a:noFill/>
        </p:spPr>
        <p:txBody>
          <a:bodyPr wrap="square" rtlCol="0">
            <a:spAutoFit/>
          </a:bodyPr>
          <a:lstStyle/>
          <a:p>
            <a:pPr algn="ctr"/>
            <a:r>
              <a:rPr lang="en-US" dirty="0"/>
              <a:t>Capable of printing  geometries with .</a:t>
            </a:r>
            <a:r>
              <a:rPr lang="en-US" dirty="0" err="1"/>
              <a:t>gcodes</a:t>
            </a:r>
            <a:r>
              <a:rPr lang="en-US" dirty="0"/>
              <a:t> when provided in a SD card</a:t>
            </a:r>
          </a:p>
        </p:txBody>
      </p:sp>
      <p:sp>
        <p:nvSpPr>
          <p:cNvPr id="17" name="TextBox 16">
            <a:extLst>
              <a:ext uri="{FF2B5EF4-FFF2-40B4-BE49-F238E27FC236}">
                <a16:creationId xmlns:a16="http://schemas.microsoft.com/office/drawing/2014/main" id="{539B3F44-2DAE-A9EC-D991-2FF0FE1CCB2E}"/>
              </a:ext>
            </a:extLst>
          </p:cNvPr>
          <p:cNvSpPr txBox="1"/>
          <p:nvPr/>
        </p:nvSpPr>
        <p:spPr>
          <a:xfrm>
            <a:off x="8049355" y="5437504"/>
            <a:ext cx="2854676" cy="646331"/>
          </a:xfrm>
          <a:prstGeom prst="rect">
            <a:avLst/>
          </a:prstGeom>
          <a:noFill/>
        </p:spPr>
        <p:txBody>
          <a:bodyPr wrap="square" rtlCol="0">
            <a:spAutoFit/>
          </a:bodyPr>
          <a:lstStyle/>
          <a:p>
            <a:pPr algn="ctr"/>
            <a:r>
              <a:rPr lang="en-US" dirty="0"/>
              <a:t>Needs physical presence to operate</a:t>
            </a:r>
          </a:p>
        </p:txBody>
      </p:sp>
      <p:sp>
        <p:nvSpPr>
          <p:cNvPr id="18" name="TextBox 17">
            <a:extLst>
              <a:ext uri="{FF2B5EF4-FFF2-40B4-BE49-F238E27FC236}">
                <a16:creationId xmlns:a16="http://schemas.microsoft.com/office/drawing/2014/main" id="{AF8B204A-4FDA-DFF1-F565-0109FE2BE96D}"/>
              </a:ext>
            </a:extLst>
          </p:cNvPr>
          <p:cNvSpPr txBox="1"/>
          <p:nvPr/>
        </p:nvSpPr>
        <p:spPr>
          <a:xfrm>
            <a:off x="859405" y="1666689"/>
            <a:ext cx="2854676" cy="646331"/>
          </a:xfrm>
          <a:prstGeom prst="rect">
            <a:avLst/>
          </a:prstGeom>
          <a:noFill/>
        </p:spPr>
        <p:txBody>
          <a:bodyPr wrap="square" rtlCol="0">
            <a:spAutoFit/>
          </a:bodyPr>
          <a:lstStyle/>
          <a:p>
            <a:pPr algn="ctr"/>
            <a:r>
              <a:rPr lang="en-US" dirty="0"/>
              <a:t>Needs to be monitored locally</a:t>
            </a:r>
          </a:p>
        </p:txBody>
      </p:sp>
    </p:spTree>
    <p:extLst>
      <p:ext uri="{BB962C8B-B14F-4D97-AF65-F5344CB8AC3E}">
        <p14:creationId xmlns:p14="http://schemas.microsoft.com/office/powerpoint/2010/main" val="955208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19FD8-B5EA-51D8-E738-EBD7382701CC}"/>
            </a:ext>
          </a:extLst>
        </p:cNvPr>
        <p:cNvGrpSpPr/>
        <p:nvPr/>
      </p:nvGrpSpPr>
      <p:grpSpPr>
        <a:xfrm>
          <a:off x="0" y="0"/>
          <a:ext cx="0" cy="0"/>
          <a:chOff x="0" y="0"/>
          <a:chExt cx="0" cy="0"/>
        </a:xfrm>
      </p:grpSpPr>
      <p:pic>
        <p:nvPicPr>
          <p:cNvPr id="13" name="Picture 2">
            <a:extLst>
              <a:ext uri="{FF2B5EF4-FFF2-40B4-BE49-F238E27FC236}">
                <a16:creationId xmlns:a16="http://schemas.microsoft.com/office/drawing/2014/main" id="{70ECE5D5-4B3B-5B93-D135-BD5D5E38E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246" y="2986642"/>
            <a:ext cx="2977653" cy="2321227"/>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FD60598F-02BD-216F-F399-BF8C21F38257}"/>
              </a:ext>
            </a:extLst>
          </p:cNvPr>
          <p:cNvSpPr/>
          <p:nvPr/>
        </p:nvSpPr>
        <p:spPr>
          <a:xfrm>
            <a:off x="5154779" y="1670367"/>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9E44C513-AD90-D3F0-D235-494F8C5AEEBD}"/>
              </a:ext>
            </a:extLst>
          </p:cNvPr>
          <p:cNvCxnSpPr>
            <a:cxnSpLocks/>
          </p:cNvCxnSpPr>
          <p:nvPr/>
        </p:nvCxnSpPr>
        <p:spPr>
          <a:xfrm>
            <a:off x="5372063" y="-27159"/>
            <a:ext cx="0" cy="1706579"/>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6" name="Oval 15">
            <a:extLst>
              <a:ext uri="{FF2B5EF4-FFF2-40B4-BE49-F238E27FC236}">
                <a16:creationId xmlns:a16="http://schemas.microsoft.com/office/drawing/2014/main" id="{965F9D3D-11D6-8740-D7B9-FDA703CE5B33}"/>
              </a:ext>
            </a:extLst>
          </p:cNvPr>
          <p:cNvSpPr/>
          <p:nvPr/>
        </p:nvSpPr>
        <p:spPr>
          <a:xfrm>
            <a:off x="9399351" y="3225396"/>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6CBB24A-CBED-A582-37B4-AA7CD9D24ACC}"/>
              </a:ext>
            </a:extLst>
          </p:cNvPr>
          <p:cNvCxnSpPr>
            <a:cxnSpLocks/>
          </p:cNvCxnSpPr>
          <p:nvPr/>
        </p:nvCxnSpPr>
        <p:spPr>
          <a:xfrm flipH="1">
            <a:off x="9852025" y="3460786"/>
            <a:ext cx="2339975"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C12D5ADC-D5CF-576F-CC7F-16432E0DA09A}"/>
              </a:ext>
            </a:extLst>
          </p:cNvPr>
          <p:cNvSpPr txBox="1"/>
          <p:nvPr/>
        </p:nvSpPr>
        <p:spPr>
          <a:xfrm>
            <a:off x="4583208"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2</a:t>
            </a:r>
          </a:p>
        </p:txBody>
      </p:sp>
      <p:sp>
        <p:nvSpPr>
          <p:cNvPr id="20" name="TextBox 19">
            <a:extLst>
              <a:ext uri="{FF2B5EF4-FFF2-40B4-BE49-F238E27FC236}">
                <a16:creationId xmlns:a16="http://schemas.microsoft.com/office/drawing/2014/main" id="{DBF3F399-B90A-ED7C-49A6-B3A268AE30B8}"/>
              </a:ext>
            </a:extLst>
          </p:cNvPr>
          <p:cNvSpPr txBox="1"/>
          <p:nvPr/>
        </p:nvSpPr>
        <p:spPr>
          <a:xfrm>
            <a:off x="4234182" y="3243944"/>
            <a:ext cx="2549551" cy="369332"/>
          </a:xfrm>
          <a:prstGeom prst="rect">
            <a:avLst/>
          </a:prstGeom>
          <a:noFill/>
        </p:spPr>
        <p:txBody>
          <a:bodyPr wrap="square" rtlCol="0">
            <a:spAutoFit/>
          </a:bodyPr>
          <a:lstStyle/>
          <a:p>
            <a:pPr algn="ctr"/>
            <a:r>
              <a:rPr lang="en-US" b="1" dirty="0">
                <a:solidFill>
                  <a:schemeClr val="accent2">
                    <a:lumMod val="50000"/>
                  </a:schemeClr>
                </a:solidFill>
              </a:rPr>
              <a:t>OCTOPRINT/OCTOPI</a:t>
            </a:r>
          </a:p>
        </p:txBody>
      </p:sp>
      <p:sp>
        <p:nvSpPr>
          <p:cNvPr id="21" name="TextBox 20">
            <a:extLst>
              <a:ext uri="{FF2B5EF4-FFF2-40B4-BE49-F238E27FC236}">
                <a16:creationId xmlns:a16="http://schemas.microsoft.com/office/drawing/2014/main" id="{A802F314-2A12-70A2-FDD3-A3AF1EFE853A}"/>
              </a:ext>
            </a:extLst>
          </p:cNvPr>
          <p:cNvSpPr txBox="1"/>
          <p:nvPr/>
        </p:nvSpPr>
        <p:spPr>
          <a:xfrm>
            <a:off x="4081619" y="3613276"/>
            <a:ext cx="2854676" cy="1200329"/>
          </a:xfrm>
          <a:prstGeom prst="rect">
            <a:avLst/>
          </a:prstGeom>
          <a:noFill/>
        </p:spPr>
        <p:txBody>
          <a:bodyPr wrap="square" rtlCol="0">
            <a:spAutoFit/>
          </a:bodyPr>
          <a:lstStyle/>
          <a:p>
            <a:pPr algn="ctr"/>
            <a:r>
              <a:rPr lang="en-US" dirty="0"/>
              <a:t>Capable of printing  geometries with .</a:t>
            </a:r>
            <a:r>
              <a:rPr lang="en-US" dirty="0" err="1"/>
              <a:t>gcodes</a:t>
            </a:r>
            <a:r>
              <a:rPr lang="en-US" dirty="0"/>
              <a:t> or .</a:t>
            </a:r>
            <a:r>
              <a:rPr lang="en-US" dirty="0" err="1"/>
              <a:t>stl</a:t>
            </a:r>
            <a:r>
              <a:rPr lang="en-US" dirty="0"/>
              <a:t> when uploaded to the controller</a:t>
            </a:r>
          </a:p>
        </p:txBody>
      </p:sp>
      <p:sp>
        <p:nvSpPr>
          <p:cNvPr id="22" name="TextBox 21">
            <a:extLst>
              <a:ext uri="{FF2B5EF4-FFF2-40B4-BE49-F238E27FC236}">
                <a16:creationId xmlns:a16="http://schemas.microsoft.com/office/drawing/2014/main" id="{BA902BA6-D466-50C3-B0EC-0415A09DDE74}"/>
              </a:ext>
            </a:extLst>
          </p:cNvPr>
          <p:cNvSpPr txBox="1"/>
          <p:nvPr/>
        </p:nvSpPr>
        <p:spPr>
          <a:xfrm>
            <a:off x="8834103" y="4490439"/>
            <a:ext cx="2854676" cy="646331"/>
          </a:xfrm>
          <a:prstGeom prst="rect">
            <a:avLst/>
          </a:prstGeom>
          <a:noFill/>
        </p:spPr>
        <p:txBody>
          <a:bodyPr wrap="square" rtlCol="0">
            <a:spAutoFit/>
          </a:bodyPr>
          <a:lstStyle/>
          <a:p>
            <a:pPr algn="ctr"/>
            <a:r>
              <a:rPr lang="en-US" dirty="0"/>
              <a:t>Enable the printer to be operated remotely</a:t>
            </a:r>
          </a:p>
        </p:txBody>
      </p:sp>
      <p:sp>
        <p:nvSpPr>
          <p:cNvPr id="23" name="TextBox 22">
            <a:extLst>
              <a:ext uri="{FF2B5EF4-FFF2-40B4-BE49-F238E27FC236}">
                <a16:creationId xmlns:a16="http://schemas.microsoft.com/office/drawing/2014/main" id="{CF37AA01-E8A2-60D3-395F-B1DB1EFD0436}"/>
              </a:ext>
            </a:extLst>
          </p:cNvPr>
          <p:cNvSpPr txBox="1"/>
          <p:nvPr/>
        </p:nvSpPr>
        <p:spPr>
          <a:xfrm>
            <a:off x="6444200" y="5720728"/>
            <a:ext cx="2854676" cy="646331"/>
          </a:xfrm>
          <a:prstGeom prst="rect">
            <a:avLst/>
          </a:prstGeom>
          <a:noFill/>
        </p:spPr>
        <p:txBody>
          <a:bodyPr wrap="square" rtlCol="0">
            <a:spAutoFit/>
          </a:bodyPr>
          <a:lstStyle/>
          <a:p>
            <a:pPr algn="ctr"/>
            <a:r>
              <a:rPr lang="en-US" dirty="0"/>
              <a:t>Enable the printer to be monitored remotely</a:t>
            </a:r>
          </a:p>
        </p:txBody>
      </p:sp>
      <p:sp>
        <p:nvSpPr>
          <p:cNvPr id="24" name="TextBox 23">
            <a:extLst>
              <a:ext uri="{FF2B5EF4-FFF2-40B4-BE49-F238E27FC236}">
                <a16:creationId xmlns:a16="http://schemas.microsoft.com/office/drawing/2014/main" id="{67D57C15-020E-67ED-3175-69F282B222C3}"/>
              </a:ext>
            </a:extLst>
          </p:cNvPr>
          <p:cNvSpPr txBox="1"/>
          <p:nvPr/>
        </p:nvSpPr>
        <p:spPr>
          <a:xfrm>
            <a:off x="842389" y="757535"/>
            <a:ext cx="3269073" cy="923330"/>
          </a:xfrm>
          <a:prstGeom prst="rect">
            <a:avLst/>
          </a:prstGeom>
          <a:noFill/>
        </p:spPr>
        <p:txBody>
          <a:bodyPr wrap="square" rtlCol="0">
            <a:spAutoFit/>
          </a:bodyPr>
          <a:lstStyle/>
          <a:p>
            <a:pPr algn="ctr"/>
            <a:r>
              <a:rPr lang="en-US" dirty="0"/>
              <a:t>You can add multiple plugins like receiving notification of print state on your phone</a:t>
            </a:r>
          </a:p>
        </p:txBody>
      </p:sp>
      <p:sp>
        <p:nvSpPr>
          <p:cNvPr id="25" name="TextBox 24">
            <a:extLst>
              <a:ext uri="{FF2B5EF4-FFF2-40B4-BE49-F238E27FC236}">
                <a16:creationId xmlns:a16="http://schemas.microsoft.com/office/drawing/2014/main" id="{D8454C8F-7D31-B803-A55B-C4A6E83069C3}"/>
              </a:ext>
            </a:extLst>
          </p:cNvPr>
          <p:cNvSpPr txBox="1"/>
          <p:nvPr/>
        </p:nvSpPr>
        <p:spPr>
          <a:xfrm>
            <a:off x="467969" y="5752946"/>
            <a:ext cx="2854676" cy="646331"/>
          </a:xfrm>
          <a:prstGeom prst="rect">
            <a:avLst/>
          </a:prstGeom>
          <a:noFill/>
        </p:spPr>
        <p:txBody>
          <a:bodyPr wrap="square" rtlCol="0">
            <a:spAutoFit/>
          </a:bodyPr>
          <a:lstStyle/>
          <a:p>
            <a:pPr algn="ctr"/>
            <a:r>
              <a:rPr lang="en-US" dirty="0"/>
              <a:t>Can be installed on PC or raspberry pi</a:t>
            </a:r>
          </a:p>
        </p:txBody>
      </p:sp>
      <p:pic>
        <p:nvPicPr>
          <p:cNvPr id="27" name="Picture 26">
            <a:extLst>
              <a:ext uri="{FF2B5EF4-FFF2-40B4-BE49-F238E27FC236}">
                <a16:creationId xmlns:a16="http://schemas.microsoft.com/office/drawing/2014/main" id="{C407AE33-3589-CD26-8EA2-9629ECB3A5ED}"/>
              </a:ext>
            </a:extLst>
          </p:cNvPr>
          <p:cNvPicPr>
            <a:picLocks noChangeAspect="1"/>
          </p:cNvPicPr>
          <p:nvPr/>
        </p:nvPicPr>
        <p:blipFill>
          <a:blip r:embed="rId3"/>
          <a:stretch>
            <a:fillRect/>
          </a:stretch>
        </p:blipFill>
        <p:spPr>
          <a:xfrm>
            <a:off x="8459923" y="256841"/>
            <a:ext cx="2784203" cy="2619987"/>
          </a:xfrm>
          <a:prstGeom prst="rect">
            <a:avLst/>
          </a:prstGeom>
        </p:spPr>
      </p:pic>
    </p:spTree>
    <p:extLst>
      <p:ext uri="{BB962C8B-B14F-4D97-AF65-F5344CB8AC3E}">
        <p14:creationId xmlns:p14="http://schemas.microsoft.com/office/powerpoint/2010/main" val="371483879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5AA2-78A8-E5C9-23B8-40B0F3593514}"/>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8BA3A5A9-73A7-9028-9C21-B9BDCF136218}"/>
              </a:ext>
            </a:extLst>
          </p:cNvPr>
          <p:cNvSpPr/>
          <p:nvPr/>
        </p:nvSpPr>
        <p:spPr>
          <a:xfrm>
            <a:off x="2243233" y="3225396"/>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1DCE14E-3856-7D00-B715-F1C1E63AB87F}"/>
              </a:ext>
            </a:extLst>
          </p:cNvPr>
          <p:cNvCxnSpPr>
            <a:cxnSpLocks/>
            <a:endCxn id="14" idx="2"/>
          </p:cNvCxnSpPr>
          <p:nvPr/>
        </p:nvCxnSpPr>
        <p:spPr>
          <a:xfrm>
            <a:off x="0" y="3460786"/>
            <a:ext cx="2243233"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6" name="Oval 15">
            <a:extLst>
              <a:ext uri="{FF2B5EF4-FFF2-40B4-BE49-F238E27FC236}">
                <a16:creationId xmlns:a16="http://schemas.microsoft.com/office/drawing/2014/main" id="{738C020B-CD33-2AA3-B868-C1BA71877E3A}"/>
              </a:ext>
            </a:extLst>
          </p:cNvPr>
          <p:cNvSpPr/>
          <p:nvPr/>
        </p:nvSpPr>
        <p:spPr>
          <a:xfrm>
            <a:off x="9399351" y="3225396"/>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0DC53C4E-039E-A627-D4AE-7E01A12783CE}"/>
              </a:ext>
            </a:extLst>
          </p:cNvPr>
          <p:cNvCxnSpPr>
            <a:cxnSpLocks/>
          </p:cNvCxnSpPr>
          <p:nvPr/>
        </p:nvCxnSpPr>
        <p:spPr>
          <a:xfrm flipH="1">
            <a:off x="9852025" y="3460786"/>
            <a:ext cx="2339975"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1317FE09-7923-CA05-77B7-11CFE0D3F257}"/>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3</a:t>
            </a:r>
          </a:p>
        </p:txBody>
      </p:sp>
      <p:sp>
        <p:nvSpPr>
          <p:cNvPr id="20" name="TextBox 19">
            <a:extLst>
              <a:ext uri="{FF2B5EF4-FFF2-40B4-BE49-F238E27FC236}">
                <a16:creationId xmlns:a16="http://schemas.microsoft.com/office/drawing/2014/main" id="{A2A61EF8-605A-76E6-FA8A-E563445C02A3}"/>
              </a:ext>
            </a:extLst>
          </p:cNvPr>
          <p:cNvSpPr txBox="1"/>
          <p:nvPr/>
        </p:nvSpPr>
        <p:spPr>
          <a:xfrm>
            <a:off x="4360924" y="3243944"/>
            <a:ext cx="2549551" cy="369332"/>
          </a:xfrm>
          <a:prstGeom prst="rect">
            <a:avLst/>
          </a:prstGeom>
          <a:noFill/>
        </p:spPr>
        <p:txBody>
          <a:bodyPr wrap="square" rtlCol="0">
            <a:spAutoFit/>
          </a:bodyPr>
          <a:lstStyle/>
          <a:p>
            <a:pPr algn="ctr"/>
            <a:r>
              <a:rPr lang="en-US" b="1" dirty="0">
                <a:solidFill>
                  <a:schemeClr val="accent2">
                    <a:lumMod val="50000"/>
                  </a:schemeClr>
                </a:solidFill>
              </a:rPr>
              <a:t>CAMERA</a:t>
            </a:r>
          </a:p>
        </p:txBody>
      </p:sp>
      <p:sp>
        <p:nvSpPr>
          <p:cNvPr id="23" name="TextBox 22">
            <a:extLst>
              <a:ext uri="{FF2B5EF4-FFF2-40B4-BE49-F238E27FC236}">
                <a16:creationId xmlns:a16="http://schemas.microsoft.com/office/drawing/2014/main" id="{5A3BAD44-C3EF-AA9F-7AFF-94932F9F5979}"/>
              </a:ext>
            </a:extLst>
          </p:cNvPr>
          <p:cNvSpPr txBox="1"/>
          <p:nvPr/>
        </p:nvSpPr>
        <p:spPr>
          <a:xfrm>
            <a:off x="118189" y="6154758"/>
            <a:ext cx="3843133" cy="646331"/>
          </a:xfrm>
          <a:prstGeom prst="rect">
            <a:avLst/>
          </a:prstGeom>
          <a:noFill/>
        </p:spPr>
        <p:txBody>
          <a:bodyPr wrap="square" rtlCol="0">
            <a:spAutoFit/>
          </a:bodyPr>
          <a:lstStyle/>
          <a:p>
            <a:pPr algn="ctr"/>
            <a:r>
              <a:rPr lang="en-US" dirty="0"/>
              <a:t>The video stream can be real time processed and fed into ML models</a:t>
            </a:r>
          </a:p>
        </p:txBody>
      </p:sp>
      <p:sp>
        <p:nvSpPr>
          <p:cNvPr id="25" name="TextBox 24">
            <a:extLst>
              <a:ext uri="{FF2B5EF4-FFF2-40B4-BE49-F238E27FC236}">
                <a16:creationId xmlns:a16="http://schemas.microsoft.com/office/drawing/2014/main" id="{D30F33F4-1477-E4FE-FE78-48E86929E4B5}"/>
              </a:ext>
            </a:extLst>
          </p:cNvPr>
          <p:cNvSpPr txBox="1"/>
          <p:nvPr/>
        </p:nvSpPr>
        <p:spPr>
          <a:xfrm>
            <a:off x="425868" y="1213369"/>
            <a:ext cx="3227777" cy="646331"/>
          </a:xfrm>
          <a:prstGeom prst="rect">
            <a:avLst/>
          </a:prstGeom>
          <a:noFill/>
        </p:spPr>
        <p:txBody>
          <a:bodyPr wrap="square" rtlCol="0">
            <a:spAutoFit/>
          </a:bodyPr>
          <a:lstStyle/>
          <a:p>
            <a:pPr algn="ctr"/>
            <a:r>
              <a:rPr lang="en-US" dirty="0"/>
              <a:t>Able to collect high resolution images and save them</a:t>
            </a:r>
          </a:p>
        </p:txBody>
      </p:sp>
      <p:pic>
        <p:nvPicPr>
          <p:cNvPr id="18" name="Picture 17">
            <a:extLst>
              <a:ext uri="{FF2B5EF4-FFF2-40B4-BE49-F238E27FC236}">
                <a16:creationId xmlns:a16="http://schemas.microsoft.com/office/drawing/2014/main" id="{F2CAFE56-9166-2EC1-F042-3050FA2DD824}"/>
              </a:ext>
            </a:extLst>
          </p:cNvPr>
          <p:cNvPicPr>
            <a:picLocks noChangeAspect="1"/>
          </p:cNvPicPr>
          <p:nvPr/>
        </p:nvPicPr>
        <p:blipFill>
          <a:blip r:embed="rId2"/>
          <a:stretch>
            <a:fillRect/>
          </a:stretch>
        </p:blipFill>
        <p:spPr>
          <a:xfrm>
            <a:off x="4519578" y="366606"/>
            <a:ext cx="5937174" cy="17961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4" descr="A machine on a table&#10;&#10;Description automatically generated">
            <a:extLst>
              <a:ext uri="{FF2B5EF4-FFF2-40B4-BE49-F238E27FC236}">
                <a16:creationId xmlns:a16="http://schemas.microsoft.com/office/drawing/2014/main" id="{F23F085D-7690-2D60-C547-A288DCA6A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17629" y="3550957"/>
            <a:ext cx="2233847" cy="27490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2940856-65B8-58AD-8CE0-1097CF7603AA}"/>
              </a:ext>
            </a:extLst>
          </p:cNvPr>
          <p:cNvSpPr txBox="1"/>
          <p:nvPr/>
        </p:nvSpPr>
        <p:spPr>
          <a:xfrm>
            <a:off x="3578411" y="3622507"/>
            <a:ext cx="4506334" cy="923330"/>
          </a:xfrm>
          <a:prstGeom prst="rect">
            <a:avLst/>
          </a:prstGeom>
          <a:noFill/>
        </p:spPr>
        <p:txBody>
          <a:bodyPr wrap="square" rtlCol="0">
            <a:spAutoFit/>
          </a:bodyPr>
          <a:lstStyle/>
          <a:p>
            <a:pPr algn="ctr"/>
            <a:r>
              <a:rPr lang="en-US" dirty="0"/>
              <a:t>Allows us to detect visible defects, such as layer misalignment, surface irregularities, or unexpected material build-up</a:t>
            </a:r>
          </a:p>
        </p:txBody>
      </p:sp>
      <p:pic>
        <p:nvPicPr>
          <p:cNvPr id="29" name="Picture 28">
            <a:extLst>
              <a:ext uri="{FF2B5EF4-FFF2-40B4-BE49-F238E27FC236}">
                <a16:creationId xmlns:a16="http://schemas.microsoft.com/office/drawing/2014/main" id="{7B8FF1F4-FE3A-885C-A645-DE01C481770F}"/>
              </a:ext>
            </a:extLst>
          </p:cNvPr>
          <p:cNvPicPr>
            <a:picLocks noChangeAspect="1"/>
          </p:cNvPicPr>
          <p:nvPr/>
        </p:nvPicPr>
        <p:blipFill>
          <a:blip r:embed="rId4"/>
          <a:stretch>
            <a:fillRect/>
          </a:stretch>
        </p:blipFill>
        <p:spPr>
          <a:xfrm>
            <a:off x="5904704" y="4777403"/>
            <a:ext cx="5394575" cy="14796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4181831"/>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59F9A-3C88-097B-9C46-46AEC4C8AF64}"/>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01969EA5-A6B3-B6B7-96EA-C5B53AB38790}"/>
              </a:ext>
            </a:extLst>
          </p:cNvPr>
          <p:cNvSpPr/>
          <p:nvPr/>
        </p:nvSpPr>
        <p:spPr>
          <a:xfrm>
            <a:off x="2243233" y="3225396"/>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B910D79C-A746-2F9B-6D74-E28B435DC0A7}"/>
              </a:ext>
            </a:extLst>
          </p:cNvPr>
          <p:cNvCxnSpPr>
            <a:cxnSpLocks/>
            <a:endCxn id="14" idx="2"/>
          </p:cNvCxnSpPr>
          <p:nvPr/>
        </p:nvCxnSpPr>
        <p:spPr>
          <a:xfrm>
            <a:off x="0" y="3460786"/>
            <a:ext cx="2243233"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6" name="Oval 15">
            <a:extLst>
              <a:ext uri="{FF2B5EF4-FFF2-40B4-BE49-F238E27FC236}">
                <a16:creationId xmlns:a16="http://schemas.microsoft.com/office/drawing/2014/main" id="{BB573FE0-3225-657B-4EC9-9E457DADEDE2}"/>
              </a:ext>
            </a:extLst>
          </p:cNvPr>
          <p:cNvSpPr/>
          <p:nvPr/>
        </p:nvSpPr>
        <p:spPr>
          <a:xfrm>
            <a:off x="5304460" y="1405650"/>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30575C4-C0B0-5AED-660D-2317AF45C2A9}"/>
              </a:ext>
            </a:extLst>
          </p:cNvPr>
          <p:cNvCxnSpPr>
            <a:cxnSpLocks/>
          </p:cNvCxnSpPr>
          <p:nvPr/>
        </p:nvCxnSpPr>
        <p:spPr>
          <a:xfrm>
            <a:off x="5533814" y="0"/>
            <a:ext cx="0" cy="140565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28AE57FD-ADBF-AB47-0C0E-C08FA5B4D87C}"/>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4</a:t>
            </a:r>
          </a:p>
        </p:txBody>
      </p:sp>
      <p:sp>
        <p:nvSpPr>
          <p:cNvPr id="20" name="TextBox 19">
            <a:extLst>
              <a:ext uri="{FF2B5EF4-FFF2-40B4-BE49-F238E27FC236}">
                <a16:creationId xmlns:a16="http://schemas.microsoft.com/office/drawing/2014/main" id="{3F298D56-A655-2201-DB5D-4F09FF280138}"/>
              </a:ext>
            </a:extLst>
          </p:cNvPr>
          <p:cNvSpPr txBox="1"/>
          <p:nvPr/>
        </p:nvSpPr>
        <p:spPr>
          <a:xfrm>
            <a:off x="4360924" y="3243944"/>
            <a:ext cx="2549551" cy="369332"/>
          </a:xfrm>
          <a:prstGeom prst="rect">
            <a:avLst/>
          </a:prstGeom>
          <a:noFill/>
        </p:spPr>
        <p:txBody>
          <a:bodyPr wrap="square" rtlCol="0">
            <a:spAutoFit/>
          </a:bodyPr>
          <a:lstStyle/>
          <a:p>
            <a:pPr algn="ctr"/>
            <a:r>
              <a:rPr lang="en-US" b="1" dirty="0">
                <a:solidFill>
                  <a:schemeClr val="accent2">
                    <a:lumMod val="50000"/>
                  </a:schemeClr>
                </a:solidFill>
              </a:rPr>
              <a:t>YOLOv5s</a:t>
            </a:r>
          </a:p>
        </p:txBody>
      </p:sp>
      <p:sp>
        <p:nvSpPr>
          <p:cNvPr id="21" name="TextBox 20">
            <a:extLst>
              <a:ext uri="{FF2B5EF4-FFF2-40B4-BE49-F238E27FC236}">
                <a16:creationId xmlns:a16="http://schemas.microsoft.com/office/drawing/2014/main" id="{71A359FE-F96A-1F20-EA83-F0D73AB4C671}"/>
              </a:ext>
            </a:extLst>
          </p:cNvPr>
          <p:cNvSpPr txBox="1"/>
          <p:nvPr/>
        </p:nvSpPr>
        <p:spPr>
          <a:xfrm>
            <a:off x="4208361" y="3613276"/>
            <a:ext cx="2854676" cy="1200329"/>
          </a:xfrm>
          <a:prstGeom prst="rect">
            <a:avLst/>
          </a:prstGeom>
          <a:noFill/>
        </p:spPr>
        <p:txBody>
          <a:bodyPr wrap="square" rtlCol="0">
            <a:spAutoFit/>
          </a:bodyPr>
          <a:lstStyle/>
          <a:p>
            <a:pPr algn="ctr"/>
            <a:r>
              <a:rPr lang="en-US" dirty="0"/>
              <a:t>Light weight, fast and precise computer vision deep learning model for object detection</a:t>
            </a:r>
          </a:p>
        </p:txBody>
      </p:sp>
      <p:sp>
        <p:nvSpPr>
          <p:cNvPr id="25" name="TextBox 24">
            <a:extLst>
              <a:ext uri="{FF2B5EF4-FFF2-40B4-BE49-F238E27FC236}">
                <a16:creationId xmlns:a16="http://schemas.microsoft.com/office/drawing/2014/main" id="{50DC3191-F385-EBDF-263B-A6A72A8582EB}"/>
              </a:ext>
            </a:extLst>
          </p:cNvPr>
          <p:cNvSpPr txBox="1"/>
          <p:nvPr/>
        </p:nvSpPr>
        <p:spPr>
          <a:xfrm>
            <a:off x="7814603" y="5870026"/>
            <a:ext cx="3227777" cy="369332"/>
          </a:xfrm>
          <a:prstGeom prst="rect">
            <a:avLst/>
          </a:prstGeom>
          <a:noFill/>
        </p:spPr>
        <p:txBody>
          <a:bodyPr wrap="square" rtlCol="0">
            <a:spAutoFit/>
          </a:bodyPr>
          <a:lstStyle/>
          <a:p>
            <a:pPr algn="ctr"/>
            <a:r>
              <a:rPr lang="en-US" dirty="0"/>
              <a:t>1 stage/network detector : fast</a:t>
            </a:r>
          </a:p>
        </p:txBody>
      </p:sp>
      <p:pic>
        <p:nvPicPr>
          <p:cNvPr id="8" name="Google Shape;91;p1">
            <a:extLst>
              <a:ext uri="{FF2B5EF4-FFF2-40B4-BE49-F238E27FC236}">
                <a16:creationId xmlns:a16="http://schemas.microsoft.com/office/drawing/2014/main" id="{E87B147E-B663-76E5-78F1-08C9334B46AA}"/>
              </a:ext>
            </a:extLst>
          </p:cNvPr>
          <p:cNvPicPr preferRelativeResize="0"/>
          <p:nvPr/>
        </p:nvPicPr>
        <p:blipFill rotWithShape="1">
          <a:blip r:embed="rId2">
            <a:alphaModFix/>
          </a:blip>
          <a:srcRect l="5605" r="24233" b="24408"/>
          <a:stretch/>
        </p:blipFill>
        <p:spPr>
          <a:xfrm>
            <a:off x="7572715" y="480546"/>
            <a:ext cx="3711554" cy="2320987"/>
          </a:xfrm>
          <a:prstGeom prst="roundRect">
            <a:avLst>
              <a:gd name="adj" fmla="val 16667"/>
            </a:avLst>
          </a:prstGeom>
          <a:noFill/>
          <a:ln>
            <a:noFill/>
          </a:ln>
        </p:spPr>
      </p:pic>
      <p:pic>
        <p:nvPicPr>
          <p:cNvPr id="9" name="Picture 2" descr="Mastering All YOLO Models from YOLOv1 to YOLOv9: Papers Explained (2024)">
            <a:extLst>
              <a:ext uri="{FF2B5EF4-FFF2-40B4-BE49-F238E27FC236}">
                <a16:creationId xmlns:a16="http://schemas.microsoft.com/office/drawing/2014/main" id="{59F45937-0CF7-1B64-D269-3EEA49BD39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269" y="4699104"/>
            <a:ext cx="4240538" cy="10311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CD77B90-592D-4FB6-3C17-D0897B376947}"/>
              </a:ext>
            </a:extLst>
          </p:cNvPr>
          <p:cNvPicPr>
            <a:picLocks noChangeAspect="1"/>
          </p:cNvPicPr>
          <p:nvPr/>
        </p:nvPicPr>
        <p:blipFill>
          <a:blip r:embed="rId4"/>
          <a:stretch>
            <a:fillRect/>
          </a:stretch>
        </p:blipFill>
        <p:spPr>
          <a:xfrm>
            <a:off x="136392" y="4918746"/>
            <a:ext cx="4666355" cy="1597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a:extLst>
              <a:ext uri="{FF2B5EF4-FFF2-40B4-BE49-F238E27FC236}">
                <a16:creationId xmlns:a16="http://schemas.microsoft.com/office/drawing/2014/main" id="{8B8EC9D6-9BF1-1476-7F1F-0A17FB06BFCC}"/>
              </a:ext>
            </a:extLst>
          </p:cNvPr>
          <p:cNvPicPr>
            <a:picLocks noChangeAspect="1"/>
          </p:cNvPicPr>
          <p:nvPr/>
        </p:nvPicPr>
        <p:blipFill>
          <a:blip r:embed="rId5"/>
          <a:stretch>
            <a:fillRect/>
          </a:stretch>
        </p:blipFill>
        <p:spPr>
          <a:xfrm>
            <a:off x="66559" y="37258"/>
            <a:ext cx="3562350" cy="2200275"/>
          </a:xfrm>
          <a:prstGeom prst="rect">
            <a:avLst/>
          </a:prstGeom>
        </p:spPr>
      </p:pic>
      <p:sp>
        <p:nvSpPr>
          <p:cNvPr id="24" name="TextBox 23">
            <a:extLst>
              <a:ext uri="{FF2B5EF4-FFF2-40B4-BE49-F238E27FC236}">
                <a16:creationId xmlns:a16="http://schemas.microsoft.com/office/drawing/2014/main" id="{87513ED9-5131-D58C-B244-73A3617028F3}"/>
              </a:ext>
            </a:extLst>
          </p:cNvPr>
          <p:cNvSpPr txBox="1"/>
          <p:nvPr/>
        </p:nvSpPr>
        <p:spPr>
          <a:xfrm>
            <a:off x="233845" y="2258414"/>
            <a:ext cx="3562350" cy="369332"/>
          </a:xfrm>
          <a:prstGeom prst="rect">
            <a:avLst/>
          </a:prstGeom>
          <a:noFill/>
        </p:spPr>
        <p:txBody>
          <a:bodyPr wrap="square" rtlCol="0">
            <a:spAutoFit/>
          </a:bodyPr>
          <a:lstStyle/>
          <a:p>
            <a:pPr algn="ctr"/>
            <a:r>
              <a:rPr lang="en-US" dirty="0"/>
              <a:t>Light weight : deployable on edge</a:t>
            </a:r>
          </a:p>
        </p:txBody>
      </p:sp>
    </p:spTree>
    <p:extLst>
      <p:ext uri="{BB962C8B-B14F-4D97-AF65-F5344CB8AC3E}">
        <p14:creationId xmlns:p14="http://schemas.microsoft.com/office/powerpoint/2010/main" val="293344741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8BAD5-6CE0-6115-C2FE-05CC4868D14D}"/>
            </a:ext>
          </a:extLst>
        </p:cNvPr>
        <p:cNvGrpSpPr/>
        <p:nvPr/>
      </p:nvGrpSpPr>
      <p:grpSpPr>
        <a:xfrm>
          <a:off x="0" y="0"/>
          <a:ext cx="0" cy="0"/>
          <a:chOff x="0" y="0"/>
          <a:chExt cx="0" cy="0"/>
        </a:xfrm>
      </p:grpSpPr>
      <p:sp>
        <p:nvSpPr>
          <p:cNvPr id="14" name="Oval 13">
            <a:extLst>
              <a:ext uri="{FF2B5EF4-FFF2-40B4-BE49-F238E27FC236}">
                <a16:creationId xmlns:a16="http://schemas.microsoft.com/office/drawing/2014/main" id="{9E019798-B1B2-A54B-9D71-AD1AA5225C2A}"/>
              </a:ext>
            </a:extLst>
          </p:cNvPr>
          <p:cNvSpPr/>
          <p:nvPr/>
        </p:nvSpPr>
        <p:spPr>
          <a:xfrm>
            <a:off x="2243233" y="3225396"/>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FF39D5E-733D-7983-742F-0459AEAC0618}"/>
              </a:ext>
            </a:extLst>
          </p:cNvPr>
          <p:cNvCxnSpPr>
            <a:cxnSpLocks/>
            <a:endCxn id="14" idx="2"/>
          </p:cNvCxnSpPr>
          <p:nvPr/>
        </p:nvCxnSpPr>
        <p:spPr>
          <a:xfrm>
            <a:off x="0" y="3460786"/>
            <a:ext cx="2243233"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84D8C8C6-88F4-8DF9-9FCE-E6FFA686954B}"/>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5</a:t>
            </a:r>
          </a:p>
        </p:txBody>
      </p:sp>
      <p:sp>
        <p:nvSpPr>
          <p:cNvPr id="20" name="TextBox 19">
            <a:extLst>
              <a:ext uri="{FF2B5EF4-FFF2-40B4-BE49-F238E27FC236}">
                <a16:creationId xmlns:a16="http://schemas.microsoft.com/office/drawing/2014/main" id="{E617A7BE-486D-630B-435F-AFF7388AB194}"/>
              </a:ext>
            </a:extLst>
          </p:cNvPr>
          <p:cNvSpPr txBox="1"/>
          <p:nvPr/>
        </p:nvSpPr>
        <p:spPr>
          <a:xfrm>
            <a:off x="4360924" y="3243944"/>
            <a:ext cx="2549551" cy="369332"/>
          </a:xfrm>
          <a:prstGeom prst="rect">
            <a:avLst/>
          </a:prstGeom>
          <a:noFill/>
        </p:spPr>
        <p:txBody>
          <a:bodyPr wrap="square" rtlCol="0">
            <a:spAutoFit/>
          </a:bodyPr>
          <a:lstStyle/>
          <a:p>
            <a:pPr algn="ctr"/>
            <a:r>
              <a:rPr lang="en-US" b="1" dirty="0">
                <a:solidFill>
                  <a:schemeClr val="accent2">
                    <a:lumMod val="50000"/>
                  </a:schemeClr>
                </a:solidFill>
              </a:rPr>
              <a:t>ACOUSTIC EMISSION</a:t>
            </a:r>
          </a:p>
        </p:txBody>
      </p:sp>
      <p:sp>
        <p:nvSpPr>
          <p:cNvPr id="21" name="TextBox 20">
            <a:extLst>
              <a:ext uri="{FF2B5EF4-FFF2-40B4-BE49-F238E27FC236}">
                <a16:creationId xmlns:a16="http://schemas.microsoft.com/office/drawing/2014/main" id="{7933CAEC-08E5-A5C8-A978-0F429DA35580}"/>
              </a:ext>
            </a:extLst>
          </p:cNvPr>
          <p:cNvSpPr txBox="1"/>
          <p:nvPr/>
        </p:nvSpPr>
        <p:spPr>
          <a:xfrm>
            <a:off x="3152733" y="3558623"/>
            <a:ext cx="4999013" cy="1200329"/>
          </a:xfrm>
          <a:prstGeom prst="rect">
            <a:avLst/>
          </a:prstGeom>
          <a:noFill/>
        </p:spPr>
        <p:txBody>
          <a:bodyPr wrap="square" rtlCol="0">
            <a:spAutoFit/>
          </a:bodyPr>
          <a:lstStyle/>
          <a:p>
            <a:pPr algn="ctr"/>
            <a:r>
              <a:rPr lang="en-US" dirty="0"/>
              <a:t>Detect high-frequency sound waves generated by subtle changes within the material that might not be visible, such as micro-cracks or material stress</a:t>
            </a:r>
          </a:p>
        </p:txBody>
      </p:sp>
      <p:sp>
        <p:nvSpPr>
          <p:cNvPr id="24" name="TextBox 23">
            <a:extLst>
              <a:ext uri="{FF2B5EF4-FFF2-40B4-BE49-F238E27FC236}">
                <a16:creationId xmlns:a16="http://schemas.microsoft.com/office/drawing/2014/main" id="{2362B97F-C3DE-B556-22D8-0D3D493FCBD0}"/>
              </a:ext>
            </a:extLst>
          </p:cNvPr>
          <p:cNvSpPr txBox="1"/>
          <p:nvPr/>
        </p:nvSpPr>
        <p:spPr>
          <a:xfrm>
            <a:off x="813333" y="797139"/>
            <a:ext cx="3562350" cy="1200329"/>
          </a:xfrm>
          <a:prstGeom prst="rect">
            <a:avLst/>
          </a:prstGeom>
          <a:noFill/>
        </p:spPr>
        <p:txBody>
          <a:bodyPr wrap="square" rtlCol="0">
            <a:spAutoFit/>
          </a:bodyPr>
          <a:lstStyle/>
          <a:p>
            <a:pPr algn="ctr"/>
            <a:r>
              <a:rPr lang="en-US" dirty="0"/>
              <a:t>Those AE DAQs enables us to access  the collected data in real time to preprocess them and feed them into ML models</a:t>
            </a:r>
          </a:p>
        </p:txBody>
      </p:sp>
      <p:sp>
        <p:nvSpPr>
          <p:cNvPr id="2" name="Oval 1">
            <a:extLst>
              <a:ext uri="{FF2B5EF4-FFF2-40B4-BE49-F238E27FC236}">
                <a16:creationId xmlns:a16="http://schemas.microsoft.com/office/drawing/2014/main" id="{2A756010-EC8E-9841-7FA9-FE9F46AD7C69}"/>
              </a:ext>
            </a:extLst>
          </p:cNvPr>
          <p:cNvSpPr/>
          <p:nvPr/>
        </p:nvSpPr>
        <p:spPr>
          <a:xfrm>
            <a:off x="5304460" y="5013711"/>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942555DC-FF65-D71D-0F5D-D5A57FAF9F94}"/>
              </a:ext>
            </a:extLst>
          </p:cNvPr>
          <p:cNvCxnSpPr>
            <a:cxnSpLocks/>
          </p:cNvCxnSpPr>
          <p:nvPr/>
        </p:nvCxnSpPr>
        <p:spPr>
          <a:xfrm>
            <a:off x="5531436" y="5471864"/>
            <a:ext cx="0" cy="140565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3AC5BBF-4719-2351-9402-552D242D41D5}"/>
              </a:ext>
            </a:extLst>
          </p:cNvPr>
          <p:cNvPicPr>
            <a:picLocks noChangeAspect="1"/>
          </p:cNvPicPr>
          <p:nvPr/>
        </p:nvPicPr>
        <p:blipFill>
          <a:blip r:embed="rId2"/>
          <a:stretch>
            <a:fillRect/>
          </a:stretch>
        </p:blipFill>
        <p:spPr>
          <a:xfrm>
            <a:off x="7816318" y="398518"/>
            <a:ext cx="3648075" cy="2476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061CA436-887F-0601-6A99-631B9F2B30A2}"/>
              </a:ext>
            </a:extLst>
          </p:cNvPr>
          <p:cNvPicPr>
            <a:picLocks noChangeAspect="1"/>
          </p:cNvPicPr>
          <p:nvPr/>
        </p:nvPicPr>
        <p:blipFill>
          <a:blip r:embed="rId3"/>
          <a:stretch>
            <a:fillRect/>
          </a:stretch>
        </p:blipFill>
        <p:spPr>
          <a:xfrm>
            <a:off x="233845" y="4557224"/>
            <a:ext cx="3113829" cy="2265210"/>
          </a:xfrm>
          <a:prstGeom prst="rect">
            <a:avLst/>
          </a:prstGeom>
        </p:spPr>
      </p:pic>
      <p:pic>
        <p:nvPicPr>
          <p:cNvPr id="6" name="Picture 5">
            <a:extLst>
              <a:ext uri="{FF2B5EF4-FFF2-40B4-BE49-F238E27FC236}">
                <a16:creationId xmlns:a16="http://schemas.microsoft.com/office/drawing/2014/main" id="{07F3B4E7-8A3C-6DDF-CFC8-AE9B485B1CDF}"/>
              </a:ext>
            </a:extLst>
          </p:cNvPr>
          <p:cNvPicPr>
            <a:picLocks noChangeAspect="1"/>
          </p:cNvPicPr>
          <p:nvPr/>
        </p:nvPicPr>
        <p:blipFill>
          <a:blip r:embed="rId4"/>
          <a:stretch>
            <a:fillRect/>
          </a:stretch>
        </p:blipFill>
        <p:spPr>
          <a:xfrm>
            <a:off x="8378722" y="4384353"/>
            <a:ext cx="3181350" cy="2200275"/>
          </a:xfrm>
          <a:prstGeom prst="rect">
            <a:avLst/>
          </a:prstGeom>
        </p:spPr>
      </p:pic>
    </p:spTree>
    <p:extLst>
      <p:ext uri="{BB962C8B-B14F-4D97-AF65-F5344CB8AC3E}">
        <p14:creationId xmlns:p14="http://schemas.microsoft.com/office/powerpoint/2010/main" val="1257677652"/>
      </p:ext>
    </p:extLst>
  </p:cSld>
  <p:clrMapOvr>
    <a:masterClrMapping/>
  </p:clrMapOvr>
  <p:transition spd="slow">
    <p:push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371B0-4A46-EC6A-8089-DBD6A966D3F4}"/>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64826D9-BAE3-26EA-40D6-AD57D1223BC1}"/>
              </a:ext>
            </a:extLst>
          </p:cNvPr>
          <p:cNvSpPr txBox="1"/>
          <p:nvPr/>
        </p:nvSpPr>
        <p:spPr>
          <a:xfrm>
            <a:off x="4709950" y="2721505"/>
            <a:ext cx="1641695"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FF9900"/>
                </a:solidFill>
              </a:rPr>
              <a:t>STEP 6</a:t>
            </a:r>
          </a:p>
        </p:txBody>
      </p:sp>
      <p:sp>
        <p:nvSpPr>
          <p:cNvPr id="20" name="TextBox 19">
            <a:extLst>
              <a:ext uri="{FF2B5EF4-FFF2-40B4-BE49-F238E27FC236}">
                <a16:creationId xmlns:a16="http://schemas.microsoft.com/office/drawing/2014/main" id="{08F58D19-D88D-8E2B-E0A2-59EC980EBAD5}"/>
              </a:ext>
            </a:extLst>
          </p:cNvPr>
          <p:cNvSpPr txBox="1"/>
          <p:nvPr/>
        </p:nvSpPr>
        <p:spPr>
          <a:xfrm>
            <a:off x="4360924" y="3243944"/>
            <a:ext cx="2549551" cy="369332"/>
          </a:xfrm>
          <a:prstGeom prst="rect">
            <a:avLst/>
          </a:prstGeom>
          <a:noFill/>
        </p:spPr>
        <p:txBody>
          <a:bodyPr wrap="square" rtlCol="0">
            <a:spAutoFit/>
          </a:bodyPr>
          <a:lstStyle/>
          <a:p>
            <a:pPr algn="ctr"/>
            <a:r>
              <a:rPr lang="en-US" b="1" dirty="0">
                <a:solidFill>
                  <a:schemeClr val="accent2">
                    <a:lumMod val="50000"/>
                  </a:schemeClr>
                </a:solidFill>
              </a:rPr>
              <a:t>AE CLASSIFICATION</a:t>
            </a:r>
          </a:p>
        </p:txBody>
      </p:sp>
      <p:sp>
        <p:nvSpPr>
          <p:cNvPr id="21" name="TextBox 20">
            <a:extLst>
              <a:ext uri="{FF2B5EF4-FFF2-40B4-BE49-F238E27FC236}">
                <a16:creationId xmlns:a16="http://schemas.microsoft.com/office/drawing/2014/main" id="{638E2924-AC99-8FC9-2ECF-8FE8A1999738}"/>
              </a:ext>
            </a:extLst>
          </p:cNvPr>
          <p:cNvSpPr txBox="1"/>
          <p:nvPr/>
        </p:nvSpPr>
        <p:spPr>
          <a:xfrm>
            <a:off x="3152733" y="3558623"/>
            <a:ext cx="4999013" cy="923330"/>
          </a:xfrm>
          <a:prstGeom prst="rect">
            <a:avLst/>
          </a:prstGeom>
          <a:noFill/>
        </p:spPr>
        <p:txBody>
          <a:bodyPr wrap="square" rtlCol="0">
            <a:spAutoFit/>
          </a:bodyPr>
          <a:lstStyle/>
          <a:p>
            <a:pPr algn="ctr"/>
            <a:r>
              <a:rPr lang="en-US" sz="1800" i="0" dirty="0">
                <a:solidFill>
                  <a:srgbClr val="000000"/>
                </a:solidFill>
                <a:effectLst/>
                <a:highlight>
                  <a:srgbClr val="FFFFFF"/>
                </a:highlight>
                <a:latin typeface="Arial"/>
                <a:cs typeface="Arial"/>
              </a:rPr>
              <a:t>Feature extraction techniques are applied to the acoustic data, and a dense neural network is trained to classify those defects</a:t>
            </a:r>
            <a:endParaRPr lang="en-US" dirty="0"/>
          </a:p>
        </p:txBody>
      </p:sp>
      <p:sp>
        <p:nvSpPr>
          <p:cNvPr id="24" name="TextBox 23">
            <a:extLst>
              <a:ext uri="{FF2B5EF4-FFF2-40B4-BE49-F238E27FC236}">
                <a16:creationId xmlns:a16="http://schemas.microsoft.com/office/drawing/2014/main" id="{98AA5036-E671-5BF6-B44C-0BF87C9C0300}"/>
              </a:ext>
            </a:extLst>
          </p:cNvPr>
          <p:cNvSpPr txBox="1"/>
          <p:nvPr/>
        </p:nvSpPr>
        <p:spPr>
          <a:xfrm>
            <a:off x="813333" y="797139"/>
            <a:ext cx="3562350" cy="1200329"/>
          </a:xfrm>
          <a:prstGeom prst="rect">
            <a:avLst/>
          </a:prstGeom>
          <a:noFill/>
        </p:spPr>
        <p:txBody>
          <a:bodyPr wrap="square" rtlCol="0">
            <a:spAutoFit/>
          </a:bodyPr>
          <a:lstStyle/>
          <a:p>
            <a:pPr algn="ctr"/>
            <a:r>
              <a:rPr lang="en-US" dirty="0"/>
              <a:t>Those AE DAQs enables us to access  the collected data in real time to preprocess them and feed them into ML models</a:t>
            </a:r>
          </a:p>
        </p:txBody>
      </p:sp>
      <p:sp>
        <p:nvSpPr>
          <p:cNvPr id="2" name="Oval 1">
            <a:extLst>
              <a:ext uri="{FF2B5EF4-FFF2-40B4-BE49-F238E27FC236}">
                <a16:creationId xmlns:a16="http://schemas.microsoft.com/office/drawing/2014/main" id="{E6CDFFC8-D89C-9ABB-54B7-69601FCD1CBD}"/>
              </a:ext>
            </a:extLst>
          </p:cNvPr>
          <p:cNvSpPr/>
          <p:nvPr/>
        </p:nvSpPr>
        <p:spPr>
          <a:xfrm>
            <a:off x="5304460" y="5013711"/>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EBC5AB5-C428-0F64-E947-3E8A96EB1BB8}"/>
              </a:ext>
            </a:extLst>
          </p:cNvPr>
          <p:cNvCxnSpPr>
            <a:cxnSpLocks/>
          </p:cNvCxnSpPr>
          <p:nvPr/>
        </p:nvCxnSpPr>
        <p:spPr>
          <a:xfrm>
            <a:off x="5531436" y="5471864"/>
            <a:ext cx="0" cy="140565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45777264-0F10-3CCA-2E1B-D148041DD466}"/>
              </a:ext>
            </a:extLst>
          </p:cNvPr>
          <p:cNvSpPr/>
          <p:nvPr/>
        </p:nvSpPr>
        <p:spPr>
          <a:xfrm>
            <a:off x="9496093" y="3225396"/>
            <a:ext cx="452674" cy="470780"/>
          </a:xfrm>
          <a:prstGeom prst="ellipse">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1228A46-4ECA-34A3-AFBB-CB441126E452}"/>
              </a:ext>
            </a:extLst>
          </p:cNvPr>
          <p:cNvCxnSpPr>
            <a:cxnSpLocks/>
          </p:cNvCxnSpPr>
          <p:nvPr/>
        </p:nvCxnSpPr>
        <p:spPr>
          <a:xfrm>
            <a:off x="9948767" y="3456159"/>
            <a:ext cx="2243233" cy="0"/>
          </a:xfrm>
          <a:prstGeom prst="line">
            <a:avLst/>
          </a:prstGeom>
          <a:ln w="38100">
            <a:solidFill>
              <a:schemeClr val="accent2">
                <a:lumMod val="50000"/>
              </a:schemeClr>
            </a:solidFill>
          </a:ln>
          <a:effectLst>
            <a:outerShdw blurRad="152400" dist="317500" dir="5400000" sx="90000" sy="-19000" rotWithShape="0">
              <a:prstClr val="black">
                <a:alpha val="15000"/>
              </a:prstClr>
            </a:outerShdw>
          </a:effectLst>
        </p:spPr>
        <p:style>
          <a:lnRef idx="3">
            <a:schemeClr val="dk1"/>
          </a:lnRef>
          <a:fillRef idx="0">
            <a:schemeClr val="dk1"/>
          </a:fillRef>
          <a:effectRef idx="2">
            <a:schemeClr val="dk1"/>
          </a:effectRef>
          <a:fontRef idx="minor">
            <a:schemeClr val="tx1"/>
          </a:fontRef>
        </p:style>
      </p:cxnSp>
      <p:pic>
        <p:nvPicPr>
          <p:cNvPr id="11" name="Picture 10">
            <a:extLst>
              <a:ext uri="{FF2B5EF4-FFF2-40B4-BE49-F238E27FC236}">
                <a16:creationId xmlns:a16="http://schemas.microsoft.com/office/drawing/2014/main" id="{038B0A39-E17E-5F40-2648-1F23F291A4C8}"/>
              </a:ext>
            </a:extLst>
          </p:cNvPr>
          <p:cNvPicPr>
            <a:picLocks noChangeAspect="1"/>
          </p:cNvPicPr>
          <p:nvPr/>
        </p:nvPicPr>
        <p:blipFill>
          <a:blip r:embed="rId2"/>
          <a:stretch>
            <a:fillRect/>
          </a:stretch>
        </p:blipFill>
        <p:spPr>
          <a:xfrm>
            <a:off x="207313" y="4755434"/>
            <a:ext cx="4391846" cy="19630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6" name="Picture 2" descr="Acoustic emission feature [15] | Download Scientific Diagram">
            <a:extLst>
              <a:ext uri="{FF2B5EF4-FFF2-40B4-BE49-F238E27FC236}">
                <a16:creationId xmlns:a16="http://schemas.microsoft.com/office/drawing/2014/main" id="{8C8ADAA7-9A49-2814-B297-F67A92BF5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475" y="579405"/>
            <a:ext cx="3452821" cy="211163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CEB9F49-81FF-D64D-9860-C219A37E851A}"/>
              </a:ext>
            </a:extLst>
          </p:cNvPr>
          <p:cNvPicPr>
            <a:picLocks noChangeAspect="1"/>
          </p:cNvPicPr>
          <p:nvPr/>
        </p:nvPicPr>
        <p:blipFill>
          <a:blip r:embed="rId4"/>
          <a:stretch>
            <a:fillRect/>
          </a:stretch>
        </p:blipFill>
        <p:spPr>
          <a:xfrm>
            <a:off x="8287542" y="4251519"/>
            <a:ext cx="3552825" cy="2466975"/>
          </a:xfrm>
          <a:prstGeom prst="rect">
            <a:avLst/>
          </a:prstGeom>
        </p:spPr>
      </p:pic>
    </p:spTree>
    <p:extLst>
      <p:ext uri="{BB962C8B-B14F-4D97-AF65-F5344CB8AC3E}">
        <p14:creationId xmlns:p14="http://schemas.microsoft.com/office/powerpoint/2010/main" val="3494495142"/>
      </p:ext>
    </p:extLst>
  </p:cSld>
  <p:clrMapOvr>
    <a:masterClrMapping/>
  </p:clrMapOvr>
  <p:transition spd="slow">
    <p:push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5098</TotalTime>
  <Words>1877</Words>
  <Application>Microsoft Office PowerPoint</Application>
  <PresentationFormat>Widescreen</PresentationFormat>
  <Paragraphs>344</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Aptos</vt:lpstr>
      <vt:lpstr>Aptos Display</vt:lpstr>
      <vt:lpstr>Arial</vt:lpstr>
      <vt:lpstr>Times New Roman</vt:lpstr>
      <vt:lpstr>Office Theme</vt:lpstr>
      <vt:lpstr>3D Printing Digital Thread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Sidhom, Ahmed</dc:creator>
  <cp:lastModifiedBy>Ben Sidhom, Ahmed</cp:lastModifiedBy>
  <cp:revision>23</cp:revision>
  <dcterms:created xsi:type="dcterms:W3CDTF">2025-02-27T15:10:46Z</dcterms:created>
  <dcterms:modified xsi:type="dcterms:W3CDTF">2025-03-11T13:11:52Z</dcterms:modified>
</cp:coreProperties>
</file>